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4" r:id="rId1"/>
  </p:sldMasterIdLst>
  <p:notesMasterIdLst>
    <p:notesMasterId r:id="rId23"/>
  </p:notesMasterIdLst>
  <p:sldIdLst>
    <p:sldId id="539" r:id="rId2"/>
    <p:sldId id="584" r:id="rId3"/>
    <p:sldId id="532" r:id="rId4"/>
    <p:sldId id="586" r:id="rId5"/>
    <p:sldId id="535" r:id="rId6"/>
    <p:sldId id="576" r:id="rId7"/>
    <p:sldId id="330" r:id="rId8"/>
    <p:sldId id="582" r:id="rId9"/>
    <p:sldId id="587" r:id="rId10"/>
    <p:sldId id="588" r:id="rId11"/>
    <p:sldId id="589" r:id="rId12"/>
    <p:sldId id="318" r:id="rId13"/>
    <p:sldId id="317" r:id="rId14"/>
    <p:sldId id="590" r:id="rId15"/>
    <p:sldId id="324" r:id="rId16"/>
    <p:sldId id="339" r:id="rId17"/>
    <p:sldId id="325" r:id="rId18"/>
    <p:sldId id="326" r:id="rId19"/>
    <p:sldId id="327" r:id="rId20"/>
    <p:sldId id="331" r:id="rId21"/>
    <p:sldId id="558" r:id="rId22"/>
  </p:sldIdLst>
  <p:sldSz cx="9144000" cy="6858000" type="screen4x3"/>
  <p:notesSz cx="6858000" cy="9144000"/>
  <p:embeddedFontLst>
    <p:embeddedFont>
      <p:font typeface="Aharoni" panose="02010803020104030203" pitchFamily="2" charset="-79"/>
      <p:bold r:id="rId24"/>
    </p:embeddedFont>
    <p:embeddedFont>
      <p:font typeface="Arial Black" panose="020B0604020202020204" pitchFamily="34" charset="0"/>
      <p:bold r:id="rId25"/>
    </p:embeddedFont>
    <p:embeddedFont>
      <p:font typeface="Bookman Old Style" panose="02050604050505020204" pitchFamily="18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Gill Sans MT" panose="020B0502020104020203" pitchFamily="34" charset="77"/>
      <p:regular r:id="rId31"/>
      <p:bold r:id="rId32"/>
      <p:italic r:id="rId33"/>
      <p:boldItalic r:id="rId34"/>
    </p:embeddedFont>
    <p:embeddedFont>
      <p:font typeface="Wingdings 3" pitchFamily="2" charset="2"/>
      <p:regular r:id="rId35"/>
    </p:embeddedFont>
  </p:embeddedFontLst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464653"/>
    <a:srgbClr val="FF0000"/>
    <a:srgbClr val="D45151"/>
    <a:srgbClr val="9C9CA3"/>
    <a:srgbClr val="CCE9AD"/>
    <a:srgbClr val="FFE6E6"/>
    <a:srgbClr val="C1FFC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5501" autoAdjust="0"/>
  </p:normalViewPr>
  <p:slideViewPr>
    <p:cSldViewPr>
      <p:cViewPr varScale="1">
        <p:scale>
          <a:sx n="127" d="100"/>
          <a:sy n="127" d="100"/>
        </p:scale>
        <p:origin x="1120" y="184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D02FFC-286B-4043-B72A-43B13F8D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021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558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24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092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19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745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42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389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52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949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65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0.png"/><Relationship Id="rId7" Type="http://schemas.openxmlformats.org/officeDocument/2006/relationships/image" Target="NUL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NULL"/><Relationship Id="rId4" Type="http://schemas.openxmlformats.org/officeDocument/2006/relationships/image" Target="../media/image20.jpe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1.png"/><Relationship Id="rId7" Type="http://schemas.openxmlformats.org/officeDocument/2006/relationships/image" Target="../media/image28.png"/><Relationship Id="rId12" Type="http://schemas.openxmlformats.org/officeDocument/2006/relationships/image" Target="../media/image1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57.png"/><Relationship Id="rId5" Type="http://schemas.openxmlformats.org/officeDocument/2006/relationships/image" Target="../media/image70.png"/><Relationship Id="rId10" Type="http://schemas.openxmlformats.org/officeDocument/2006/relationships/image" Target="../media/image400.png"/><Relationship Id="rId4" Type="http://schemas.openxmlformats.org/officeDocument/2006/relationships/image" Target="../media/image60.png"/><Relationship Id="rId9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4.png"/><Relationship Id="rId20" Type="http://schemas.openxmlformats.org/officeDocument/2006/relationships/image" Target="../media/image86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6.png"/><Relationship Id="rId23" Type="http://schemas.openxmlformats.org/officeDocument/2006/relationships/image" Target="../media/image89.png"/><Relationship Id="rId2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21" Type="http://schemas.openxmlformats.org/officeDocument/2006/relationships/image" Target="../media/image73.png"/><Relationship Id="rId7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5" Type="http://schemas.openxmlformats.org/officeDocument/2006/relationships/image" Target="../media/image50.png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14" Type="http://schemas.openxmlformats.org/officeDocument/2006/relationships/image" Target="../media/image49.png"/><Relationship Id="rId22" Type="http://schemas.openxmlformats.org/officeDocument/2006/relationships/image" Target="../media/image17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241.png"/><Relationship Id="rId3" Type="http://schemas.openxmlformats.org/officeDocument/2006/relationships/image" Target="../media/image271.png"/><Relationship Id="rId7" Type="http://schemas.openxmlformats.org/officeDocument/2006/relationships/image" Target="../media/image330.png"/><Relationship Id="rId12" Type="http://schemas.openxmlformats.org/officeDocument/2006/relationships/image" Target="../media/image370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60.png"/><Relationship Id="rId5" Type="http://schemas.openxmlformats.org/officeDocument/2006/relationships/image" Target="../media/image290.png"/><Relationship Id="rId10" Type="http://schemas.openxmlformats.org/officeDocument/2006/relationships/image" Target="../media/image300.png"/><Relationship Id="rId4" Type="http://schemas.openxmlformats.org/officeDocument/2006/relationships/image" Target="../media/image280.png"/><Relationship Id="rId9" Type="http://schemas.openxmlformats.org/officeDocument/2006/relationships/image" Target="../media/image3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8320"/>
            <a:ext cx="8110538" cy="1933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dirty="0"/>
              <a:t>Algorithmic Applications </a:t>
            </a:r>
            <a:br>
              <a:rPr lang="en-US" sz="4400" dirty="0"/>
            </a:br>
            <a:r>
              <a:rPr lang="en-US" sz="4400" dirty="0"/>
              <a:t>of</a:t>
            </a:r>
            <a:br>
              <a:rPr lang="en-US" sz="4400" dirty="0"/>
            </a:br>
            <a:r>
              <a:rPr lang="en-US" sz="4400" dirty="0"/>
              <a:t>High-Dimensional Geometry (1)</a:t>
            </a:r>
            <a:endParaRPr lang="en-US" sz="4400" i="1" dirty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/>
              <a:t>Alex Andoni</a:t>
            </a:r>
          </a:p>
        </p:txBody>
      </p:sp>
    </p:spTree>
    <p:extLst>
      <p:ext uri="{BB962C8B-B14F-4D97-AF65-F5344CB8AC3E}">
        <p14:creationId xmlns:p14="http://schemas.microsoft.com/office/powerpoint/2010/main" val="32713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NLA: Reduce-Dimension &amp; Solve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28580"/>
              </a:xfrm>
            </p:spPr>
            <p:txBody>
              <a:bodyPr>
                <a:normAutofit fontScale="70000" lnSpcReduction="20000"/>
              </a:bodyPr>
              <a:lstStyle/>
              <a:p>
                <a:pPr marL="27432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[Sarlos’06, CW’13, NN’13, MM’13, C’16]</a:t>
                </a:r>
              </a:p>
              <a:p>
                <a:pPr marL="27432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Enough now!</a:t>
                </a:r>
              </a:p>
              <a:p>
                <a:pPr lvl="1"/>
                <a:r>
                  <a:rPr lang="en-US" dirty="0"/>
                  <a:t>Need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46465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dirty="0"/>
                  <a:t> only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r>
                  <a:rPr lang="en-US"/>
                  <a:t>Overall algorithm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𝑃𝐻𝐷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𝑃𝐻𝐷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New issue:</a:t>
                </a:r>
                <a:r>
                  <a:rPr lang="en-US" dirty="0"/>
                  <a:t> time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</a:t>
                </a:r>
                <a:r>
                  <a:rPr lang="en-US" b="0" dirty="0"/>
                  <a:t>akes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time</a:t>
                </a:r>
                <a:endParaRPr lang="en-US" dirty="0"/>
              </a:p>
              <a:p>
                <a:r>
                  <a:rPr lang="en-US" dirty="0">
                    <a:solidFill>
                      <a:srgbClr val="008000"/>
                    </a:solidFill>
                  </a:rPr>
                  <a:t>Idea: </a:t>
                </a:r>
                <a:r>
                  <a:rPr lang="en-US" dirty="0">
                    <a:solidFill>
                      <a:srgbClr val="C00000"/>
                    </a:solidFill>
                  </a:rPr>
                  <a:t>structured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dirty="0"/>
                  <a:t> can be computed faster (will see)</a:t>
                </a:r>
              </a:p>
              <a:p>
                <a:r>
                  <a:rPr lang="en-US" dirty="0"/>
                  <a:t>Eventually get: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𝑛𝑛𝑧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time</a:t>
                </a:r>
              </a:p>
              <a:p>
                <a:r>
                  <a:rPr lang="en-US" dirty="0"/>
                  <a:t>+Preconditioner: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𝑛𝑛𝑧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28580"/>
              </a:xfrm>
              <a:blipFill>
                <a:blip r:embed="rId2"/>
                <a:stretch>
                  <a:fillRect l="-154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85"/>
              <p:cNvSpPr/>
              <p:nvPr/>
            </p:nvSpPr>
            <p:spPr>
              <a:xfrm>
                <a:off x="577880" y="1505757"/>
                <a:ext cx="6989710" cy="1338452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lvl="1"/>
                <a:r>
                  <a:rPr lang="en-US" sz="2000" b="1" dirty="0">
                    <a:solidFill>
                      <a:srgbClr val="008000"/>
                    </a:solidFill>
                  </a:rPr>
                  <a:t>Oblivious Subspace Embedding:  </a:t>
                </a:r>
                <a:r>
                  <a:rPr lang="en-US" sz="2000" dirty="0">
                    <a:solidFill>
                      <a:schemeClr val="tx1"/>
                    </a:solidFill>
                  </a:rPr>
                  <a:t>linear map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s.t.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any </a:t>
                </a:r>
                <a:r>
                  <a:rPr lang="en-US" sz="2000" dirty="0">
                    <a:solidFill>
                      <a:srgbClr val="0000CC"/>
                    </a:solidFill>
                  </a:rPr>
                  <a:t>linear subspace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of dimension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lvl="2"/>
                <a:r>
                  <a:rPr lang="en-US" sz="2000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20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num>
                              <m:den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80" y="1505757"/>
                <a:ext cx="6989710" cy="133845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3949712-B089-4819-BA8D-6E3C8B948646}"/>
              </a:ext>
            </a:extLst>
          </p:cNvPr>
          <p:cNvSpPr/>
          <p:nvPr/>
        </p:nvSpPr>
        <p:spPr>
          <a:xfrm>
            <a:off x="6069795" y="4080355"/>
            <a:ext cx="2336348" cy="676918"/>
          </a:xfrm>
          <a:prstGeom prst="wedgeRoundRectCallout">
            <a:avLst>
              <a:gd name="adj1" fmla="val -165356"/>
              <a:gd name="adj2" fmla="val 36275"/>
              <a:gd name="adj3" fmla="val 16667"/>
            </a:avLst>
          </a:prstGeom>
          <a:solidFill>
            <a:srgbClr val="FFE6E6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slower than the original problem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A1BEB96E-9663-469A-9C71-5ED48A33ADD2}"/>
                  </a:ext>
                </a:extLst>
              </p:cNvPr>
              <p:cNvSpPr/>
              <p:nvPr/>
            </p:nvSpPr>
            <p:spPr>
              <a:xfrm>
                <a:off x="6558538" y="2005022"/>
                <a:ext cx="2506847" cy="1193548"/>
              </a:xfrm>
              <a:prstGeom prst="wedgeRoundRectCallout">
                <a:avLst>
                  <a:gd name="adj1" fmla="val -35463"/>
                  <a:gd name="adj2" fmla="val -61379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= Gaussian matrix</a:t>
                </a: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A1BEB96E-9663-469A-9C71-5ED48A33A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38" y="2005022"/>
                <a:ext cx="2506847" cy="1193548"/>
              </a:xfrm>
              <a:prstGeom prst="wedgeRoundRectCallout">
                <a:avLst>
                  <a:gd name="adj1" fmla="val -35463"/>
                  <a:gd name="adj2" fmla="val -6137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3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Structured</a:t>
            </a:r>
            <a:r>
              <a:rPr lang="en-US" dirty="0"/>
              <a:t> Dimension Reduction</a:t>
            </a:r>
            <a:endParaRPr lang="en-US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Dim-reduction so far</a:t>
                </a:r>
                <a:r>
                  <a:rPr lang="en-US" dirty="0"/>
                  <a:t>: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 gaussian matrix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compute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Faster ?</a:t>
                </a:r>
              </a:p>
              <a:p>
                <a:pPr lvl="1"/>
                <a:r>
                  <a:rPr lang="en-US" dirty="0"/>
                  <a:t>Ideally</a:t>
                </a:r>
                <a:r>
                  <a:rPr lang="en-US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𝑛𝑛𝑧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Will see: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</a:t>
                </a:r>
                <a:r>
                  <a:rPr lang="en-US" dirty="0">
                    <a:solidFill>
                      <a:srgbClr val="0070C0"/>
                    </a:solidFill>
                  </a:rPr>
                  <a:t>[Ailon-Chazelle’06]</a:t>
                </a:r>
                <a:endParaRPr lang="en-US" dirty="0"/>
              </a:p>
              <a:p>
                <a:pPr lvl="1"/>
                <a:endParaRPr lang="en-US" dirty="0"/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83D1014-7275-994F-A42E-CDEE917B9DF4}"/>
                  </a:ext>
                </a:extLst>
              </p:cNvPr>
              <p:cNvSpPr/>
              <p:nvPr/>
            </p:nvSpPr>
            <p:spPr>
              <a:xfrm>
                <a:off x="5992985" y="2071985"/>
                <a:ext cx="2481945" cy="883315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83D1014-7275-994F-A42E-CDEE917B9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85" y="2071985"/>
                <a:ext cx="2481945" cy="883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BC6B827-A7F2-F244-9D03-DEF9EF4D439B}"/>
                  </a:ext>
                </a:extLst>
              </p:cNvPr>
              <p:cNvSpPr/>
              <p:nvPr/>
            </p:nvSpPr>
            <p:spPr>
              <a:xfrm>
                <a:off x="8743765" y="2071985"/>
                <a:ext cx="268835" cy="1843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BC6B827-A7F2-F244-9D03-DEF9EF4D4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765" y="2071985"/>
                <a:ext cx="268835" cy="1843440"/>
              </a:xfrm>
              <a:prstGeom prst="rect">
                <a:avLst/>
              </a:prstGeom>
              <a:blipFill>
                <a:blip r:embed="rId5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eft Brace 53">
            <a:extLst>
              <a:ext uri="{FF2B5EF4-FFF2-40B4-BE49-F238E27FC236}">
                <a16:creationId xmlns:a16="http://schemas.microsoft.com/office/drawing/2014/main" id="{A656B23D-5DBB-7C48-A3C6-D556A75ADB28}"/>
              </a:ext>
            </a:extLst>
          </p:cNvPr>
          <p:cNvSpPr/>
          <p:nvPr/>
        </p:nvSpPr>
        <p:spPr>
          <a:xfrm>
            <a:off x="5748175" y="2071985"/>
            <a:ext cx="153620" cy="8833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09BA3D0-E36C-2946-B8A8-4D6FA96ACB3A}"/>
                  </a:ext>
                </a:extLst>
              </p:cNvPr>
              <p:cNvSpPr txBox="1"/>
              <p:nvPr/>
            </p:nvSpPr>
            <p:spPr>
              <a:xfrm>
                <a:off x="5362144" y="2328976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09BA3D0-E36C-2946-B8A8-4D6FA96AC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44" y="2328976"/>
                <a:ext cx="3821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eft Brace 55">
            <a:extLst>
              <a:ext uri="{FF2B5EF4-FFF2-40B4-BE49-F238E27FC236}">
                <a16:creationId xmlns:a16="http://schemas.microsoft.com/office/drawing/2014/main" id="{1FAA9657-62EC-0A49-B7D0-3DAE3FA6FFA9}"/>
              </a:ext>
            </a:extLst>
          </p:cNvPr>
          <p:cNvSpPr/>
          <p:nvPr/>
        </p:nvSpPr>
        <p:spPr>
          <a:xfrm rot="5400000">
            <a:off x="7101633" y="616485"/>
            <a:ext cx="264645" cy="2481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181EDE1-9C76-AF4F-8753-4DE8A11F86F9}"/>
                  </a:ext>
                </a:extLst>
              </p:cNvPr>
              <p:cNvSpPr txBox="1"/>
              <p:nvPr/>
            </p:nvSpPr>
            <p:spPr>
              <a:xfrm>
                <a:off x="7042877" y="1393535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181EDE1-9C76-AF4F-8753-4DE8A11F8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877" y="1393535"/>
                <a:ext cx="3858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90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JL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Costly 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dense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Meta-approach: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sparse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?</a:t>
                </a:r>
                <a:endParaRPr lang="ro-RO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Suppose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entries per row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Analysis of one row: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Expectation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What about </a:t>
                </a:r>
                <a:r>
                  <a:rPr lang="en-US" dirty="0">
                    <a:solidFill>
                      <a:srgbClr val="FF0000"/>
                    </a:solidFill>
                  </a:rPr>
                  <a:t>concentration</a:t>
                </a:r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b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9873" y="4221393"/>
                <a:ext cx="2012218" cy="539571"/>
              </a:xfrm>
              <a:prstGeom prst="rect">
                <a:avLst/>
              </a:prstGeom>
              <a:noFill/>
              <a:ln>
                <a:solidFill>
                  <a:schemeClr val="dk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406AA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sz="2400" dirty="0">
                  <a:solidFill>
                    <a:srgbClr val="406AA5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873" y="4221393"/>
                <a:ext cx="2012218" cy="539571"/>
              </a:xfrm>
              <a:prstGeom prst="rect">
                <a:avLst/>
              </a:prstGeom>
              <a:blipFill>
                <a:blip r:embed="rId3"/>
                <a:stretch>
                  <a:fillRect l="-4217" b="-18681"/>
                </a:stretch>
              </a:blipFill>
              <a:ln>
                <a:solidFill>
                  <a:schemeClr val="dk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92985" y="983250"/>
                <a:ext cx="2481945" cy="883315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85" y="983250"/>
                <a:ext cx="2481945" cy="8833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43765" y="983250"/>
                <a:ext cx="268835" cy="1843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765" y="983250"/>
                <a:ext cx="268835" cy="1843440"/>
              </a:xfrm>
              <a:prstGeom prst="rect">
                <a:avLst/>
              </a:prstGeom>
              <a:blipFill>
                <a:blip r:embed="rId6"/>
                <a:stretch>
                  <a:fillRect l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>
            <a:off x="5748175" y="983250"/>
            <a:ext cx="153620" cy="8833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62144" y="1240241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44" y="1240241"/>
                <a:ext cx="38215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 rot="5400000">
            <a:off x="7101633" y="-472250"/>
            <a:ext cx="264645" cy="2481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42877" y="304800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877" y="304800"/>
                <a:ext cx="3858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992984" y="977246"/>
            <a:ext cx="2481945" cy="883315"/>
            <a:chOff x="6234043" y="2631340"/>
            <a:chExt cx="2481945" cy="8833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6569060" y="281452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09177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14740" y="325755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13235" y="2801933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82070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41147" y="269930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25376" y="3085361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44478" y="3199942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1922055" y="4389125"/>
            <a:ext cx="2667063" cy="1623942"/>
          </a:xfrm>
          <a:prstGeom prst="straightConnector1">
            <a:avLst/>
          </a:prstGeom>
          <a:ln w="38100">
            <a:solidFill>
              <a:srgbClr val="0000CC">
                <a:alpha val="3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73902" y="593505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normalization constant</a:t>
            </a:r>
          </a:p>
        </p:txBody>
      </p:sp>
    </p:spTree>
    <p:extLst>
      <p:ext uri="{BB962C8B-B14F-4D97-AF65-F5344CB8AC3E}">
        <p14:creationId xmlns:p14="http://schemas.microsoft.com/office/powerpoint/2010/main" val="20488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JLT: sparse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doesn’t concentrate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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Bad case: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sparse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Even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(each coordinate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goes somewhere)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two coordinates collide (bad) with probability ~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want exponential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failure probability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really would need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But, take away: may work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“spread around”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New plan: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“spread around”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then use sparse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43765" y="1219200"/>
                <a:ext cx="268835" cy="1843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765" y="1219200"/>
                <a:ext cx="268835" cy="1843440"/>
              </a:xfrm>
              <a:prstGeom prst="rect">
                <a:avLst/>
              </a:prstGeom>
              <a:blipFill>
                <a:blip r:embed="rId3"/>
                <a:stretch>
                  <a:fillRect l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5748175" y="1219200"/>
            <a:ext cx="153620" cy="8833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2144" y="1476191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44" y="1476191"/>
                <a:ext cx="38215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5400000">
            <a:off x="7101633" y="-236300"/>
            <a:ext cx="264645" cy="2481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42877" y="540750"/>
                <a:ext cx="385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877" y="540750"/>
                <a:ext cx="3858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983705" y="1219200"/>
            <a:ext cx="2481945" cy="883315"/>
            <a:chOff x="6234043" y="2631340"/>
            <a:chExt cx="2481945" cy="8833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6569060" y="281452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9177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14740" y="325755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13235" y="2801933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82070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41147" y="269930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25376" y="3085361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44478" y="3199942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30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FJLT: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37150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= projection matrix: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sparse</a:t>
                </a:r>
                <a:r>
                  <a:rPr lang="en-US" dirty="0">
                    <a:solidFill>
                      <a:schemeClr val="tx1"/>
                    </a:solidFill>
                  </a:rPr>
                  <a:t> matrix as before, with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ie</a:t>
                </a:r>
                <a:r>
                  <a:rPr lang="en-US" dirty="0"/>
                  <a:t>, a little worse)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:r>
                  <a:rPr lang="en-US" dirty="0" err="1">
                    <a:solidFill>
                      <a:srgbClr val="FF0000"/>
                    </a:solidFill>
                  </a:rPr>
                  <a:t>Hadamard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matrix (Fourier transform)</a:t>
                </a:r>
              </a:p>
              <a:p>
                <a:pPr lvl="1"/>
                <a:r>
                  <a:rPr lang="en-US" dirty="0">
                    <a:solidFill>
                      <a:srgbClr val="008000"/>
                    </a:solidFill>
                  </a:rPr>
                  <a:t>Uncertainty principle: </a:t>
                </a:r>
                <a:r>
                  <a:rPr lang="en-US" dirty="0"/>
                  <a:t>if the original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is sparse, then the transform is dense!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 be computed in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-- </a:t>
                </a:r>
                <a:r>
                  <a:rPr lang="en-US" dirty="0">
                    <a:solidFill>
                      <a:srgbClr val="C00000"/>
                    </a:solidFill>
                  </a:rPr>
                  <a:t>Fast Fourier Transform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sparse?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= matrix with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/>
                  <a:t> on </a:t>
                </a:r>
                <a:r>
                  <a:rPr lang="en-US" dirty="0">
                    <a:solidFill>
                      <a:srgbClr val="FF0000"/>
                    </a:solidFill>
                  </a:rPr>
                  <a:t>diagonal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37150"/>
              </a:xfrm>
              <a:blipFill>
                <a:blip r:embed="rId2"/>
                <a:stretch>
                  <a:fillRect l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14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52610" y="2200040"/>
            <a:ext cx="2304910" cy="989809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41570" y="2200040"/>
            <a:ext cx="0" cy="989809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64026" y="2200040"/>
            <a:ext cx="2534729" cy="1066371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4188" y="328279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Projection:</a:t>
            </a:r>
          </a:p>
          <a:p>
            <a:r>
              <a:rPr lang="en-US" dirty="0"/>
              <a:t>sparse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50731" y="1496362"/>
                <a:ext cx="3964227" cy="753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4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err="1" smtClean="0">
                          <a:latin typeface="Cambria Math" panose="02040503050406030204" pitchFamily="18" charset="0"/>
                        </a:rPr>
                        <m:t>𝑃𝐻𝐷</m:t>
                      </m:r>
                      <m:r>
                        <a:rPr lang="en-US" sz="42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4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731" y="1496362"/>
                <a:ext cx="3964227" cy="753861"/>
              </a:xfrm>
              <a:prstGeom prst="rect">
                <a:avLst/>
              </a:prstGeom>
              <a:blipFill>
                <a:blip r:embed="rId3"/>
                <a:stretch>
                  <a:fillRect l="-31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3458254" y="3266048"/>
            <a:ext cx="4915841" cy="73902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27882" y="290508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/>
              <a:t>spreading around”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0280" y="3282792"/>
            <a:ext cx="2172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Hadamard</a:t>
            </a:r>
            <a:endParaRPr lang="en-US" dirty="0"/>
          </a:p>
          <a:p>
            <a:r>
              <a:rPr lang="en-US" dirty="0"/>
              <a:t>(Fourier Transform)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7140" y="328279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BFF8023-1747-6E4B-B2FB-D919013148D9}"/>
                  </a:ext>
                </a:extLst>
              </p:cNvPr>
              <p:cNvSpPr/>
              <p:nvPr/>
            </p:nvSpPr>
            <p:spPr>
              <a:xfrm>
                <a:off x="4736507" y="612121"/>
                <a:ext cx="4246270" cy="713759"/>
              </a:xfrm>
              <a:prstGeom prst="roundRect">
                <a:avLst/>
              </a:prstGeom>
              <a:solidFill>
                <a:schemeClr val="accent3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300" b="1" dirty="0">
                    <a:solidFill>
                      <a:schemeClr val="tx1"/>
                    </a:solidFill>
                  </a:rPr>
                  <a:t>Idea:</a:t>
                </a:r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rotate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to make it dense!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BFF8023-1747-6E4B-B2FB-D91901314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507" y="612121"/>
                <a:ext cx="4246270" cy="71375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99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Beyond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other norms/distances?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E.g.,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regression?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Dimension reduction a-la </a:t>
                </a:r>
                <a:r>
                  <a:rPr lang="en-US" dirty="0">
                    <a:solidFill>
                      <a:srgbClr val="0000CC"/>
                    </a:solidFill>
                  </a:rPr>
                  <a:t>JL</a:t>
                </a:r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Essentially </a:t>
                </a:r>
                <a:r>
                  <a:rPr lang="en-US" dirty="0">
                    <a:solidFill>
                      <a:srgbClr val="FF0000"/>
                    </a:solidFill>
                  </a:rPr>
                  <a:t>no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[CS’02, BC’03, LN’04, JN’10…]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points,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approximation: dimension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[BC03, NR10, ANN10…]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In contrast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:r>
                  <a:rPr lang="en-US" dirty="0">
                    <a:solidFill>
                      <a:srgbClr val="0070C0"/>
                    </a:solidFill>
                  </a:rPr>
                  <a:t>[JL]</a:t>
                </a:r>
                <a:r>
                  <a:rPr lang="en-US" dirty="0">
                    <a:solidFill>
                      <a:schemeClr val="tx1"/>
                    </a:solidFill>
                  </a:rPr>
                  <a:t> gives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(and is oblivious)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New approach: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Generalize the notion of dimension reduction!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17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/>
              <a:t>Computational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8347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: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𝑴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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p>
                  </m:oMath>
                </a14:m>
                <a:endParaRPr lang="en-US" baseline="30000" dirty="0">
                  <a:solidFill>
                    <a:srgbClr val="C00000"/>
                  </a:solidFill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Arbitrary target “space”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: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ℝ</m:t>
                    </m:r>
                    <m:r>
                      <a:rPr lang="en-US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ℝ</m:t>
                    </m:r>
                    <m:r>
                      <a:rPr lang="en-US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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</m:sub>
                    </m:sSub>
                  </m:oMath>
                </a14:m>
                <a:endParaRPr lang="en-US" baseline="-25000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Cons: </a:t>
                </a:r>
              </a:p>
              <a:p>
                <a:pPr lvl="2"/>
                <a:r>
                  <a:rPr lang="en-US" dirty="0">
                    <a:sym typeface="Symbol"/>
                  </a:rPr>
                  <a:t>Less geometric structure (e.g.,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not metric)</a:t>
                </a:r>
              </a:p>
              <a:p>
                <a:pPr lvl="1"/>
                <a:r>
                  <a:rPr lang="en-US" dirty="0">
                    <a:sym typeface="Symbol"/>
                  </a:rPr>
                  <a:t>Pros:</a:t>
                </a:r>
              </a:p>
              <a:p>
                <a:pPr lvl="2"/>
                <a:r>
                  <a:rPr lang="en-US" dirty="0">
                    <a:sym typeface="Symbol"/>
                  </a:rPr>
                  <a:t>More </a:t>
                </a:r>
                <a:r>
                  <a:rPr lang="en-US" dirty="0" err="1">
                    <a:sym typeface="Symbol"/>
                  </a:rPr>
                  <a:t>expressability</a:t>
                </a:r>
                <a:r>
                  <a:rPr lang="en-US" dirty="0">
                    <a:sym typeface="Symbol"/>
                  </a:rPr>
                  <a:t>: better trade-off</a:t>
                </a:r>
              </a:p>
              <a:p>
                <a:pPr marL="594360" lvl="2" indent="0">
                  <a:buNone/>
                </a:pPr>
                <a:r>
                  <a:rPr lang="en-US" dirty="0">
                    <a:sym typeface="Symbol"/>
                  </a:rPr>
                  <a:t>	approximation </a:t>
                </a:r>
                <a:r>
                  <a:rPr lang="en-US" dirty="0"/>
                  <a:t>vs “dimension”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008000"/>
                    </a:solidFill>
                  </a:rPr>
                  <a:t>Sketch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: “functional compression scheme”</a:t>
                </a:r>
              </a:p>
              <a:p>
                <a:pPr lvl="1"/>
                <a:r>
                  <a:rPr lang="en-US" dirty="0"/>
                  <a:t>for estimating distances</a:t>
                </a:r>
              </a:p>
              <a:p>
                <a:pPr lvl="1"/>
                <a:r>
                  <a:rPr lang="en-US" dirty="0"/>
                  <a:t>almost all </a:t>
                </a:r>
                <a:r>
                  <a:rPr lang="en-US" dirty="0" err="1"/>
                  <a:t>lossy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distortion or more) and randomized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834716"/>
              </a:xfrm>
              <a:blipFill>
                <a:blip r:embed="rId2"/>
                <a:stretch>
                  <a:fillRect l="-654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5148945" y="52254"/>
            <a:ext cx="2667000" cy="1600200"/>
          </a:xfrm>
          <a:custGeom>
            <a:avLst/>
            <a:gdLst>
              <a:gd name="connsiteX0" fmla="*/ 635000 w 2616200"/>
              <a:gd name="connsiteY0" fmla="*/ 228600 h 2374900"/>
              <a:gd name="connsiteX1" fmla="*/ 635000 w 2616200"/>
              <a:gd name="connsiteY1" fmla="*/ 228600 h 2374900"/>
              <a:gd name="connsiteX2" fmla="*/ 444500 w 2616200"/>
              <a:gd name="connsiteY2" fmla="*/ 533400 h 2374900"/>
              <a:gd name="connsiteX3" fmla="*/ 368300 w 2616200"/>
              <a:gd name="connsiteY3" fmla="*/ 660400 h 2374900"/>
              <a:gd name="connsiteX4" fmla="*/ 317500 w 2616200"/>
              <a:gd name="connsiteY4" fmla="*/ 774700 h 2374900"/>
              <a:gd name="connsiteX5" fmla="*/ 279400 w 2616200"/>
              <a:gd name="connsiteY5" fmla="*/ 850900 h 2374900"/>
              <a:gd name="connsiteX6" fmla="*/ 266700 w 2616200"/>
              <a:gd name="connsiteY6" fmla="*/ 901700 h 2374900"/>
              <a:gd name="connsiteX7" fmla="*/ 228600 w 2616200"/>
              <a:gd name="connsiteY7" fmla="*/ 990600 h 2374900"/>
              <a:gd name="connsiteX8" fmla="*/ 215900 w 2616200"/>
              <a:gd name="connsiteY8" fmla="*/ 1028700 h 2374900"/>
              <a:gd name="connsiteX9" fmla="*/ 152400 w 2616200"/>
              <a:gd name="connsiteY9" fmla="*/ 1155700 h 2374900"/>
              <a:gd name="connsiteX10" fmla="*/ 114300 w 2616200"/>
              <a:gd name="connsiteY10" fmla="*/ 1282700 h 2374900"/>
              <a:gd name="connsiteX11" fmla="*/ 63500 w 2616200"/>
              <a:gd name="connsiteY11" fmla="*/ 1384300 h 2374900"/>
              <a:gd name="connsiteX12" fmla="*/ 38100 w 2616200"/>
              <a:gd name="connsiteY12" fmla="*/ 1498600 h 2374900"/>
              <a:gd name="connsiteX13" fmla="*/ 25400 w 2616200"/>
              <a:gd name="connsiteY13" fmla="*/ 1536700 h 2374900"/>
              <a:gd name="connsiteX14" fmla="*/ 0 w 2616200"/>
              <a:gd name="connsiteY14" fmla="*/ 1663700 h 2374900"/>
              <a:gd name="connsiteX15" fmla="*/ 12700 w 2616200"/>
              <a:gd name="connsiteY15" fmla="*/ 1854200 h 2374900"/>
              <a:gd name="connsiteX16" fmla="*/ 63500 w 2616200"/>
              <a:gd name="connsiteY16" fmla="*/ 1993900 h 2374900"/>
              <a:gd name="connsiteX17" fmla="*/ 177800 w 2616200"/>
              <a:gd name="connsiteY17" fmla="*/ 2171700 h 2374900"/>
              <a:gd name="connsiteX18" fmla="*/ 508000 w 2616200"/>
              <a:gd name="connsiteY18" fmla="*/ 2311400 h 2374900"/>
              <a:gd name="connsiteX19" fmla="*/ 660400 w 2616200"/>
              <a:gd name="connsiteY19" fmla="*/ 2362200 h 2374900"/>
              <a:gd name="connsiteX20" fmla="*/ 736600 w 2616200"/>
              <a:gd name="connsiteY20" fmla="*/ 2374900 h 2374900"/>
              <a:gd name="connsiteX21" fmla="*/ 1447800 w 2616200"/>
              <a:gd name="connsiteY21" fmla="*/ 2362200 h 2374900"/>
              <a:gd name="connsiteX22" fmla="*/ 1574800 w 2616200"/>
              <a:gd name="connsiteY22" fmla="*/ 2349500 h 2374900"/>
              <a:gd name="connsiteX23" fmla="*/ 1803400 w 2616200"/>
              <a:gd name="connsiteY23" fmla="*/ 2336800 h 2374900"/>
              <a:gd name="connsiteX24" fmla="*/ 1905000 w 2616200"/>
              <a:gd name="connsiteY24" fmla="*/ 2286000 h 2374900"/>
              <a:gd name="connsiteX25" fmla="*/ 1955800 w 2616200"/>
              <a:gd name="connsiteY25" fmla="*/ 2222500 h 2374900"/>
              <a:gd name="connsiteX26" fmla="*/ 1993900 w 2616200"/>
              <a:gd name="connsiteY26" fmla="*/ 2184400 h 2374900"/>
              <a:gd name="connsiteX27" fmla="*/ 2044700 w 2616200"/>
              <a:gd name="connsiteY27" fmla="*/ 2070100 h 2374900"/>
              <a:gd name="connsiteX28" fmla="*/ 2209800 w 2616200"/>
              <a:gd name="connsiteY28" fmla="*/ 1828800 h 2374900"/>
              <a:gd name="connsiteX29" fmla="*/ 2286000 w 2616200"/>
              <a:gd name="connsiteY29" fmla="*/ 1701800 h 2374900"/>
              <a:gd name="connsiteX30" fmla="*/ 2463800 w 2616200"/>
              <a:gd name="connsiteY30" fmla="*/ 1473200 h 2374900"/>
              <a:gd name="connsiteX31" fmla="*/ 2527300 w 2616200"/>
              <a:gd name="connsiteY31" fmla="*/ 1346200 h 2374900"/>
              <a:gd name="connsiteX32" fmla="*/ 2565400 w 2616200"/>
              <a:gd name="connsiteY32" fmla="*/ 1282700 h 2374900"/>
              <a:gd name="connsiteX33" fmla="*/ 2603500 w 2616200"/>
              <a:gd name="connsiteY33" fmla="*/ 1143000 h 2374900"/>
              <a:gd name="connsiteX34" fmla="*/ 2616200 w 2616200"/>
              <a:gd name="connsiteY34" fmla="*/ 1104900 h 2374900"/>
              <a:gd name="connsiteX35" fmla="*/ 2565400 w 2616200"/>
              <a:gd name="connsiteY35" fmla="*/ 812800 h 2374900"/>
              <a:gd name="connsiteX36" fmla="*/ 2451100 w 2616200"/>
              <a:gd name="connsiteY36" fmla="*/ 609600 h 2374900"/>
              <a:gd name="connsiteX37" fmla="*/ 2387600 w 2616200"/>
              <a:gd name="connsiteY37" fmla="*/ 508000 h 2374900"/>
              <a:gd name="connsiteX38" fmla="*/ 2298700 w 2616200"/>
              <a:gd name="connsiteY38" fmla="*/ 406400 h 2374900"/>
              <a:gd name="connsiteX39" fmla="*/ 2184400 w 2616200"/>
              <a:gd name="connsiteY39" fmla="*/ 292100 h 2374900"/>
              <a:gd name="connsiteX40" fmla="*/ 1943100 w 2616200"/>
              <a:gd name="connsiteY40" fmla="*/ 88900 h 2374900"/>
              <a:gd name="connsiteX41" fmla="*/ 1828800 w 2616200"/>
              <a:gd name="connsiteY41" fmla="*/ 50800 h 2374900"/>
              <a:gd name="connsiteX42" fmla="*/ 1790700 w 2616200"/>
              <a:gd name="connsiteY42" fmla="*/ 38100 h 2374900"/>
              <a:gd name="connsiteX43" fmla="*/ 1727200 w 2616200"/>
              <a:gd name="connsiteY43" fmla="*/ 12700 h 2374900"/>
              <a:gd name="connsiteX44" fmla="*/ 1638300 w 2616200"/>
              <a:gd name="connsiteY44" fmla="*/ 0 h 2374900"/>
              <a:gd name="connsiteX45" fmla="*/ 1320800 w 2616200"/>
              <a:gd name="connsiteY45" fmla="*/ 12700 h 2374900"/>
              <a:gd name="connsiteX46" fmla="*/ 1206500 w 2616200"/>
              <a:gd name="connsiteY46" fmla="*/ 50800 h 2374900"/>
              <a:gd name="connsiteX47" fmla="*/ 1104900 w 2616200"/>
              <a:gd name="connsiteY47" fmla="*/ 76200 h 2374900"/>
              <a:gd name="connsiteX48" fmla="*/ 952500 w 2616200"/>
              <a:gd name="connsiteY48" fmla="*/ 152400 h 2374900"/>
              <a:gd name="connsiteX49" fmla="*/ 838200 w 2616200"/>
              <a:gd name="connsiteY49" fmla="*/ 190500 h 2374900"/>
              <a:gd name="connsiteX50" fmla="*/ 723900 w 2616200"/>
              <a:gd name="connsiteY50" fmla="*/ 228600 h 2374900"/>
              <a:gd name="connsiteX51" fmla="*/ 635000 w 2616200"/>
              <a:gd name="connsiteY51" fmla="*/ 228600 h 23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616200" h="2374900">
                <a:moveTo>
                  <a:pt x="635000" y="228600"/>
                </a:moveTo>
                <a:lnTo>
                  <a:pt x="635000" y="228600"/>
                </a:lnTo>
                <a:cubicBezTo>
                  <a:pt x="416212" y="534903"/>
                  <a:pt x="582342" y="282778"/>
                  <a:pt x="444500" y="533400"/>
                </a:cubicBezTo>
                <a:cubicBezTo>
                  <a:pt x="420708" y="576658"/>
                  <a:pt x="392504" y="617371"/>
                  <a:pt x="368300" y="660400"/>
                </a:cubicBezTo>
                <a:cubicBezTo>
                  <a:pt x="271916" y="831750"/>
                  <a:pt x="363833" y="670450"/>
                  <a:pt x="317500" y="774700"/>
                </a:cubicBezTo>
                <a:cubicBezTo>
                  <a:pt x="305966" y="800650"/>
                  <a:pt x="289947" y="824533"/>
                  <a:pt x="279400" y="850900"/>
                </a:cubicBezTo>
                <a:cubicBezTo>
                  <a:pt x="272918" y="867106"/>
                  <a:pt x="271495" y="884917"/>
                  <a:pt x="266700" y="901700"/>
                </a:cubicBezTo>
                <a:cubicBezTo>
                  <a:pt x="249681" y="961268"/>
                  <a:pt x="257629" y="922867"/>
                  <a:pt x="228600" y="990600"/>
                </a:cubicBezTo>
                <a:cubicBezTo>
                  <a:pt x="223327" y="1002905"/>
                  <a:pt x="221510" y="1016545"/>
                  <a:pt x="215900" y="1028700"/>
                </a:cubicBezTo>
                <a:cubicBezTo>
                  <a:pt x="196066" y="1071674"/>
                  <a:pt x="163879" y="1109783"/>
                  <a:pt x="152400" y="1155700"/>
                </a:cubicBezTo>
                <a:cubicBezTo>
                  <a:pt x="141269" y="1200223"/>
                  <a:pt x="132852" y="1239413"/>
                  <a:pt x="114300" y="1282700"/>
                </a:cubicBezTo>
                <a:cubicBezTo>
                  <a:pt x="99385" y="1317503"/>
                  <a:pt x="80433" y="1350433"/>
                  <a:pt x="63500" y="1384300"/>
                </a:cubicBezTo>
                <a:cubicBezTo>
                  <a:pt x="55033" y="1422400"/>
                  <a:pt x="47566" y="1460736"/>
                  <a:pt x="38100" y="1498600"/>
                </a:cubicBezTo>
                <a:cubicBezTo>
                  <a:pt x="34853" y="1511587"/>
                  <a:pt x="28410" y="1523656"/>
                  <a:pt x="25400" y="1536700"/>
                </a:cubicBezTo>
                <a:cubicBezTo>
                  <a:pt x="15692" y="1578766"/>
                  <a:pt x="8467" y="1621367"/>
                  <a:pt x="0" y="1663700"/>
                </a:cubicBezTo>
                <a:cubicBezTo>
                  <a:pt x="4233" y="1727200"/>
                  <a:pt x="682" y="1791704"/>
                  <a:pt x="12700" y="1854200"/>
                </a:cubicBezTo>
                <a:cubicBezTo>
                  <a:pt x="22057" y="1902858"/>
                  <a:pt x="44272" y="1948233"/>
                  <a:pt x="63500" y="1993900"/>
                </a:cubicBezTo>
                <a:cubicBezTo>
                  <a:pt x="92700" y="2063249"/>
                  <a:pt x="121833" y="2120397"/>
                  <a:pt x="177800" y="2171700"/>
                </a:cubicBezTo>
                <a:cubicBezTo>
                  <a:pt x="293053" y="2277348"/>
                  <a:pt x="329914" y="2240166"/>
                  <a:pt x="508000" y="2311400"/>
                </a:cubicBezTo>
                <a:cubicBezTo>
                  <a:pt x="573500" y="2337600"/>
                  <a:pt x="585560" y="2344929"/>
                  <a:pt x="660400" y="2362200"/>
                </a:cubicBezTo>
                <a:cubicBezTo>
                  <a:pt x="685491" y="2367990"/>
                  <a:pt x="711200" y="2370667"/>
                  <a:pt x="736600" y="2374900"/>
                </a:cubicBezTo>
                <a:lnTo>
                  <a:pt x="1447800" y="2362200"/>
                </a:lnTo>
                <a:cubicBezTo>
                  <a:pt x="1490325" y="2360911"/>
                  <a:pt x="1532364" y="2352531"/>
                  <a:pt x="1574800" y="2349500"/>
                </a:cubicBezTo>
                <a:cubicBezTo>
                  <a:pt x="1650924" y="2344063"/>
                  <a:pt x="1727200" y="2341033"/>
                  <a:pt x="1803400" y="2336800"/>
                </a:cubicBezTo>
                <a:cubicBezTo>
                  <a:pt x="1843773" y="2323342"/>
                  <a:pt x="1869010" y="2317991"/>
                  <a:pt x="1905000" y="2286000"/>
                </a:cubicBezTo>
                <a:cubicBezTo>
                  <a:pt x="1925260" y="2267991"/>
                  <a:pt x="1937950" y="2242900"/>
                  <a:pt x="1955800" y="2222500"/>
                </a:cubicBezTo>
                <a:cubicBezTo>
                  <a:pt x="1967627" y="2208983"/>
                  <a:pt x="1981200" y="2197100"/>
                  <a:pt x="1993900" y="2184400"/>
                </a:cubicBezTo>
                <a:cubicBezTo>
                  <a:pt x="2010833" y="2146300"/>
                  <a:pt x="2024607" y="2106633"/>
                  <a:pt x="2044700" y="2070100"/>
                </a:cubicBezTo>
                <a:cubicBezTo>
                  <a:pt x="2144419" y="1888792"/>
                  <a:pt x="2109616" y="1979076"/>
                  <a:pt x="2209800" y="1828800"/>
                </a:cubicBezTo>
                <a:cubicBezTo>
                  <a:pt x="2237185" y="1787723"/>
                  <a:pt x="2256715" y="1741545"/>
                  <a:pt x="2286000" y="1701800"/>
                </a:cubicBezTo>
                <a:cubicBezTo>
                  <a:pt x="2429407" y="1507176"/>
                  <a:pt x="2349096" y="1671325"/>
                  <a:pt x="2463800" y="1473200"/>
                </a:cubicBezTo>
                <a:cubicBezTo>
                  <a:pt x="2487514" y="1432239"/>
                  <a:pt x="2505027" y="1387962"/>
                  <a:pt x="2527300" y="1346200"/>
                </a:cubicBezTo>
                <a:cubicBezTo>
                  <a:pt x="2538916" y="1324420"/>
                  <a:pt x="2555186" y="1305172"/>
                  <a:pt x="2565400" y="1282700"/>
                </a:cubicBezTo>
                <a:cubicBezTo>
                  <a:pt x="2595673" y="1216100"/>
                  <a:pt x="2587124" y="1208505"/>
                  <a:pt x="2603500" y="1143000"/>
                </a:cubicBezTo>
                <a:cubicBezTo>
                  <a:pt x="2606747" y="1130013"/>
                  <a:pt x="2611967" y="1117600"/>
                  <a:pt x="2616200" y="1104900"/>
                </a:cubicBezTo>
                <a:cubicBezTo>
                  <a:pt x="2607367" y="990077"/>
                  <a:pt x="2613549" y="917123"/>
                  <a:pt x="2565400" y="812800"/>
                </a:cubicBezTo>
                <a:cubicBezTo>
                  <a:pt x="2532833" y="742239"/>
                  <a:pt x="2490258" y="676727"/>
                  <a:pt x="2451100" y="609600"/>
                </a:cubicBezTo>
                <a:cubicBezTo>
                  <a:pt x="2430977" y="575103"/>
                  <a:pt x="2415840" y="536240"/>
                  <a:pt x="2387600" y="508000"/>
                </a:cubicBezTo>
                <a:cubicBezTo>
                  <a:pt x="2237872" y="358272"/>
                  <a:pt x="2500264" y="623469"/>
                  <a:pt x="2298700" y="406400"/>
                </a:cubicBezTo>
                <a:cubicBezTo>
                  <a:pt x="2262036" y="366916"/>
                  <a:pt x="2222500" y="330200"/>
                  <a:pt x="2184400" y="292100"/>
                </a:cubicBezTo>
                <a:cubicBezTo>
                  <a:pt x="2124584" y="232284"/>
                  <a:pt x="2010106" y="111235"/>
                  <a:pt x="1943100" y="88900"/>
                </a:cubicBezTo>
                <a:lnTo>
                  <a:pt x="1828800" y="50800"/>
                </a:lnTo>
                <a:cubicBezTo>
                  <a:pt x="1816100" y="46567"/>
                  <a:pt x="1803129" y="43072"/>
                  <a:pt x="1790700" y="38100"/>
                </a:cubicBezTo>
                <a:cubicBezTo>
                  <a:pt x="1769533" y="29633"/>
                  <a:pt x="1749317" y="18229"/>
                  <a:pt x="1727200" y="12700"/>
                </a:cubicBezTo>
                <a:cubicBezTo>
                  <a:pt x="1698160" y="5440"/>
                  <a:pt x="1667933" y="4233"/>
                  <a:pt x="1638300" y="0"/>
                </a:cubicBezTo>
                <a:cubicBezTo>
                  <a:pt x="1532467" y="4233"/>
                  <a:pt x="1426483" y="5654"/>
                  <a:pt x="1320800" y="12700"/>
                </a:cubicBezTo>
                <a:cubicBezTo>
                  <a:pt x="1229809" y="18766"/>
                  <a:pt x="1284436" y="24821"/>
                  <a:pt x="1206500" y="50800"/>
                </a:cubicBezTo>
                <a:cubicBezTo>
                  <a:pt x="1173382" y="61839"/>
                  <a:pt x="1138767" y="67733"/>
                  <a:pt x="1104900" y="76200"/>
                </a:cubicBezTo>
                <a:cubicBezTo>
                  <a:pt x="1041499" y="118467"/>
                  <a:pt x="1055098" y="112501"/>
                  <a:pt x="952500" y="152400"/>
                </a:cubicBezTo>
                <a:cubicBezTo>
                  <a:pt x="915070" y="166956"/>
                  <a:pt x="877162" y="180760"/>
                  <a:pt x="838200" y="190500"/>
                </a:cubicBezTo>
                <a:cubicBezTo>
                  <a:pt x="716462" y="220934"/>
                  <a:pt x="867371" y="180776"/>
                  <a:pt x="723900" y="228600"/>
                </a:cubicBezTo>
                <a:cubicBezTo>
                  <a:pt x="707341" y="234120"/>
                  <a:pt x="649817" y="228600"/>
                  <a:pt x="635000" y="228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45845" y="1074604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31645" y="578955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81226" y="703129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91995" y="2853596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91995" y="4624254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691995" y="3849554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892684" y="34676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 rot="3786189">
            <a:off x="5830692" y="1729199"/>
            <a:ext cx="3272589" cy="487957"/>
          </a:xfrm>
          <a:custGeom>
            <a:avLst/>
            <a:gdLst>
              <a:gd name="connsiteX0" fmla="*/ 0 w 4546600"/>
              <a:gd name="connsiteY0" fmla="*/ 660400 h 673100"/>
              <a:gd name="connsiteX1" fmla="*/ 127000 w 4546600"/>
              <a:gd name="connsiteY1" fmla="*/ 571500 h 673100"/>
              <a:gd name="connsiteX2" fmla="*/ 177800 w 4546600"/>
              <a:gd name="connsiteY2" fmla="*/ 520700 h 673100"/>
              <a:gd name="connsiteX3" fmla="*/ 254000 w 4546600"/>
              <a:gd name="connsiteY3" fmla="*/ 457200 h 673100"/>
              <a:gd name="connsiteX4" fmla="*/ 304800 w 4546600"/>
              <a:gd name="connsiteY4" fmla="*/ 393700 h 673100"/>
              <a:gd name="connsiteX5" fmla="*/ 457200 w 4546600"/>
              <a:gd name="connsiteY5" fmla="*/ 254000 h 673100"/>
              <a:gd name="connsiteX6" fmla="*/ 495300 w 4546600"/>
              <a:gd name="connsiteY6" fmla="*/ 228600 h 673100"/>
              <a:gd name="connsiteX7" fmla="*/ 584200 w 4546600"/>
              <a:gd name="connsiteY7" fmla="*/ 165100 h 673100"/>
              <a:gd name="connsiteX8" fmla="*/ 622300 w 4546600"/>
              <a:gd name="connsiteY8" fmla="*/ 152400 h 673100"/>
              <a:gd name="connsiteX9" fmla="*/ 660400 w 4546600"/>
              <a:gd name="connsiteY9" fmla="*/ 114300 h 673100"/>
              <a:gd name="connsiteX10" fmla="*/ 711200 w 4546600"/>
              <a:gd name="connsiteY10" fmla="*/ 88900 h 673100"/>
              <a:gd name="connsiteX11" fmla="*/ 787400 w 4546600"/>
              <a:gd name="connsiteY11" fmla="*/ 50800 h 673100"/>
              <a:gd name="connsiteX12" fmla="*/ 838200 w 4546600"/>
              <a:gd name="connsiteY12" fmla="*/ 25400 h 673100"/>
              <a:gd name="connsiteX13" fmla="*/ 1054100 w 4546600"/>
              <a:gd name="connsiteY13" fmla="*/ 12700 h 673100"/>
              <a:gd name="connsiteX14" fmla="*/ 1409700 w 4546600"/>
              <a:gd name="connsiteY14" fmla="*/ 0 h 673100"/>
              <a:gd name="connsiteX15" fmla="*/ 2057400 w 4546600"/>
              <a:gd name="connsiteY15" fmla="*/ 12700 h 673100"/>
              <a:gd name="connsiteX16" fmla="*/ 2120900 w 4546600"/>
              <a:gd name="connsiteY16" fmla="*/ 25400 h 673100"/>
              <a:gd name="connsiteX17" fmla="*/ 2197100 w 4546600"/>
              <a:gd name="connsiteY17" fmla="*/ 38100 h 673100"/>
              <a:gd name="connsiteX18" fmla="*/ 2247900 w 4546600"/>
              <a:gd name="connsiteY18" fmla="*/ 50800 h 673100"/>
              <a:gd name="connsiteX19" fmla="*/ 2527300 w 4546600"/>
              <a:gd name="connsiteY19" fmla="*/ 76200 h 673100"/>
              <a:gd name="connsiteX20" fmla="*/ 2667000 w 4546600"/>
              <a:gd name="connsiteY20" fmla="*/ 101600 h 673100"/>
              <a:gd name="connsiteX21" fmla="*/ 2857500 w 4546600"/>
              <a:gd name="connsiteY21" fmla="*/ 127000 h 673100"/>
              <a:gd name="connsiteX22" fmla="*/ 2908300 w 4546600"/>
              <a:gd name="connsiteY22" fmla="*/ 139700 h 673100"/>
              <a:gd name="connsiteX23" fmla="*/ 3009900 w 4546600"/>
              <a:gd name="connsiteY23" fmla="*/ 165100 h 673100"/>
              <a:gd name="connsiteX24" fmla="*/ 3136900 w 4546600"/>
              <a:gd name="connsiteY24" fmla="*/ 177800 h 673100"/>
              <a:gd name="connsiteX25" fmla="*/ 3213100 w 4546600"/>
              <a:gd name="connsiteY25" fmla="*/ 203200 h 673100"/>
              <a:gd name="connsiteX26" fmla="*/ 3251200 w 4546600"/>
              <a:gd name="connsiteY26" fmla="*/ 215900 h 673100"/>
              <a:gd name="connsiteX27" fmla="*/ 3441700 w 4546600"/>
              <a:gd name="connsiteY27" fmla="*/ 254000 h 673100"/>
              <a:gd name="connsiteX28" fmla="*/ 3543300 w 4546600"/>
              <a:gd name="connsiteY28" fmla="*/ 292100 h 673100"/>
              <a:gd name="connsiteX29" fmla="*/ 3581400 w 4546600"/>
              <a:gd name="connsiteY29" fmla="*/ 304800 h 673100"/>
              <a:gd name="connsiteX30" fmla="*/ 3657600 w 4546600"/>
              <a:gd name="connsiteY30" fmla="*/ 317500 h 673100"/>
              <a:gd name="connsiteX31" fmla="*/ 3708400 w 4546600"/>
              <a:gd name="connsiteY31" fmla="*/ 342900 h 673100"/>
              <a:gd name="connsiteX32" fmla="*/ 3797300 w 4546600"/>
              <a:gd name="connsiteY32" fmla="*/ 381000 h 673100"/>
              <a:gd name="connsiteX33" fmla="*/ 3873500 w 4546600"/>
              <a:gd name="connsiteY33" fmla="*/ 431800 h 673100"/>
              <a:gd name="connsiteX34" fmla="*/ 3962400 w 4546600"/>
              <a:gd name="connsiteY34" fmla="*/ 469900 h 673100"/>
              <a:gd name="connsiteX35" fmla="*/ 4038600 w 4546600"/>
              <a:gd name="connsiteY35" fmla="*/ 520700 h 673100"/>
              <a:gd name="connsiteX36" fmla="*/ 4114800 w 4546600"/>
              <a:gd name="connsiteY36" fmla="*/ 558800 h 673100"/>
              <a:gd name="connsiteX37" fmla="*/ 4152900 w 4546600"/>
              <a:gd name="connsiteY37" fmla="*/ 571500 h 673100"/>
              <a:gd name="connsiteX38" fmla="*/ 4191000 w 4546600"/>
              <a:gd name="connsiteY38" fmla="*/ 596900 h 673100"/>
              <a:gd name="connsiteX39" fmla="*/ 4241800 w 4546600"/>
              <a:gd name="connsiteY39" fmla="*/ 609600 h 673100"/>
              <a:gd name="connsiteX40" fmla="*/ 4394200 w 4546600"/>
              <a:gd name="connsiteY40" fmla="*/ 635000 h 673100"/>
              <a:gd name="connsiteX41" fmla="*/ 4495800 w 4546600"/>
              <a:gd name="connsiteY41" fmla="*/ 660400 h 673100"/>
              <a:gd name="connsiteX42" fmla="*/ 4546600 w 4546600"/>
              <a:gd name="connsiteY42" fmla="*/ 6731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546600" h="673100">
                <a:moveTo>
                  <a:pt x="0" y="660400"/>
                </a:moveTo>
                <a:cubicBezTo>
                  <a:pt x="28720" y="641253"/>
                  <a:pt x="96911" y="597828"/>
                  <a:pt x="127000" y="571500"/>
                </a:cubicBezTo>
                <a:cubicBezTo>
                  <a:pt x="145022" y="555731"/>
                  <a:pt x="159618" y="536285"/>
                  <a:pt x="177800" y="520700"/>
                </a:cubicBezTo>
                <a:cubicBezTo>
                  <a:pt x="245431" y="462730"/>
                  <a:pt x="187942" y="532694"/>
                  <a:pt x="254000" y="457200"/>
                </a:cubicBezTo>
                <a:cubicBezTo>
                  <a:pt x="271850" y="436800"/>
                  <a:pt x="286483" y="413682"/>
                  <a:pt x="304800" y="393700"/>
                </a:cubicBezTo>
                <a:cubicBezTo>
                  <a:pt x="362230" y="331049"/>
                  <a:pt x="393728" y="301604"/>
                  <a:pt x="457200" y="254000"/>
                </a:cubicBezTo>
                <a:cubicBezTo>
                  <a:pt x="469411" y="244842"/>
                  <a:pt x="482880" y="237472"/>
                  <a:pt x="495300" y="228600"/>
                </a:cubicBezTo>
                <a:cubicBezTo>
                  <a:pt x="508723" y="219012"/>
                  <a:pt x="564247" y="175077"/>
                  <a:pt x="584200" y="165100"/>
                </a:cubicBezTo>
                <a:cubicBezTo>
                  <a:pt x="596174" y="159113"/>
                  <a:pt x="609600" y="156633"/>
                  <a:pt x="622300" y="152400"/>
                </a:cubicBezTo>
                <a:cubicBezTo>
                  <a:pt x="635000" y="139700"/>
                  <a:pt x="645785" y="124739"/>
                  <a:pt x="660400" y="114300"/>
                </a:cubicBezTo>
                <a:cubicBezTo>
                  <a:pt x="675806" y="103296"/>
                  <a:pt x="694762" y="98293"/>
                  <a:pt x="711200" y="88900"/>
                </a:cubicBezTo>
                <a:cubicBezTo>
                  <a:pt x="833232" y="19168"/>
                  <a:pt x="670976" y="100696"/>
                  <a:pt x="787400" y="50800"/>
                </a:cubicBezTo>
                <a:cubicBezTo>
                  <a:pt x="804801" y="43342"/>
                  <a:pt x="819458" y="28077"/>
                  <a:pt x="838200" y="25400"/>
                </a:cubicBezTo>
                <a:cubicBezTo>
                  <a:pt x="909567" y="15205"/>
                  <a:pt x="982080" y="15901"/>
                  <a:pt x="1054100" y="12700"/>
                </a:cubicBezTo>
                <a:lnTo>
                  <a:pt x="1409700" y="0"/>
                </a:lnTo>
                <a:lnTo>
                  <a:pt x="2057400" y="12700"/>
                </a:lnTo>
                <a:cubicBezTo>
                  <a:pt x="2078972" y="13470"/>
                  <a:pt x="2099662" y="21539"/>
                  <a:pt x="2120900" y="25400"/>
                </a:cubicBezTo>
                <a:cubicBezTo>
                  <a:pt x="2146235" y="30006"/>
                  <a:pt x="2171850" y="33050"/>
                  <a:pt x="2197100" y="38100"/>
                </a:cubicBezTo>
                <a:cubicBezTo>
                  <a:pt x="2214216" y="41523"/>
                  <a:pt x="2230648" y="48146"/>
                  <a:pt x="2247900" y="50800"/>
                </a:cubicBezTo>
                <a:cubicBezTo>
                  <a:pt x="2323081" y="62366"/>
                  <a:pt x="2459291" y="70969"/>
                  <a:pt x="2527300" y="76200"/>
                </a:cubicBezTo>
                <a:cubicBezTo>
                  <a:pt x="2624830" y="100582"/>
                  <a:pt x="2530484" y="78847"/>
                  <a:pt x="2667000" y="101600"/>
                </a:cubicBezTo>
                <a:cubicBezTo>
                  <a:pt x="2824827" y="127905"/>
                  <a:pt x="2605332" y="101783"/>
                  <a:pt x="2857500" y="127000"/>
                </a:cubicBezTo>
                <a:cubicBezTo>
                  <a:pt x="2874433" y="131233"/>
                  <a:pt x="2891517" y="134905"/>
                  <a:pt x="2908300" y="139700"/>
                </a:cubicBezTo>
                <a:cubicBezTo>
                  <a:pt x="2964393" y="155727"/>
                  <a:pt x="2937280" y="155417"/>
                  <a:pt x="3009900" y="165100"/>
                </a:cubicBezTo>
                <a:cubicBezTo>
                  <a:pt x="3052071" y="170723"/>
                  <a:pt x="3094567" y="173567"/>
                  <a:pt x="3136900" y="177800"/>
                </a:cubicBezTo>
                <a:lnTo>
                  <a:pt x="3213100" y="203200"/>
                </a:lnTo>
                <a:cubicBezTo>
                  <a:pt x="3225800" y="207433"/>
                  <a:pt x="3237995" y="213699"/>
                  <a:pt x="3251200" y="215900"/>
                </a:cubicBezTo>
                <a:cubicBezTo>
                  <a:pt x="3315039" y="226540"/>
                  <a:pt x="3379335" y="236181"/>
                  <a:pt x="3441700" y="254000"/>
                </a:cubicBezTo>
                <a:cubicBezTo>
                  <a:pt x="3482057" y="265531"/>
                  <a:pt x="3500357" y="275996"/>
                  <a:pt x="3543300" y="292100"/>
                </a:cubicBezTo>
                <a:cubicBezTo>
                  <a:pt x="3555835" y="296800"/>
                  <a:pt x="3568332" y="301896"/>
                  <a:pt x="3581400" y="304800"/>
                </a:cubicBezTo>
                <a:cubicBezTo>
                  <a:pt x="3606537" y="310386"/>
                  <a:pt x="3632200" y="313267"/>
                  <a:pt x="3657600" y="317500"/>
                </a:cubicBezTo>
                <a:cubicBezTo>
                  <a:pt x="3674533" y="325967"/>
                  <a:pt x="3690999" y="335442"/>
                  <a:pt x="3708400" y="342900"/>
                </a:cubicBezTo>
                <a:cubicBezTo>
                  <a:pt x="3769712" y="369177"/>
                  <a:pt x="3727099" y="338879"/>
                  <a:pt x="3797300" y="381000"/>
                </a:cubicBezTo>
                <a:cubicBezTo>
                  <a:pt x="3823477" y="396706"/>
                  <a:pt x="3844540" y="422147"/>
                  <a:pt x="3873500" y="431800"/>
                </a:cubicBezTo>
                <a:cubicBezTo>
                  <a:pt x="3912915" y="444938"/>
                  <a:pt x="3923166" y="446360"/>
                  <a:pt x="3962400" y="469900"/>
                </a:cubicBezTo>
                <a:cubicBezTo>
                  <a:pt x="3988577" y="485606"/>
                  <a:pt x="4009640" y="511047"/>
                  <a:pt x="4038600" y="520700"/>
                </a:cubicBezTo>
                <a:cubicBezTo>
                  <a:pt x="4134365" y="552622"/>
                  <a:pt x="4016323" y="509561"/>
                  <a:pt x="4114800" y="558800"/>
                </a:cubicBezTo>
                <a:cubicBezTo>
                  <a:pt x="4126774" y="564787"/>
                  <a:pt x="4140926" y="565513"/>
                  <a:pt x="4152900" y="571500"/>
                </a:cubicBezTo>
                <a:cubicBezTo>
                  <a:pt x="4166552" y="578326"/>
                  <a:pt x="4176971" y="590887"/>
                  <a:pt x="4191000" y="596900"/>
                </a:cubicBezTo>
                <a:cubicBezTo>
                  <a:pt x="4207043" y="603776"/>
                  <a:pt x="4224627" y="606478"/>
                  <a:pt x="4241800" y="609600"/>
                </a:cubicBezTo>
                <a:cubicBezTo>
                  <a:pt x="4358897" y="630890"/>
                  <a:pt x="4296424" y="612436"/>
                  <a:pt x="4394200" y="635000"/>
                </a:cubicBezTo>
                <a:cubicBezTo>
                  <a:pt x="4428215" y="642850"/>
                  <a:pt x="4461933" y="651933"/>
                  <a:pt x="4495800" y="660400"/>
                </a:cubicBezTo>
                <a:lnTo>
                  <a:pt x="4546600" y="67310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 rot="3816447">
            <a:off x="4651286" y="2501166"/>
            <a:ext cx="3357518" cy="506659"/>
          </a:xfrm>
          <a:custGeom>
            <a:avLst/>
            <a:gdLst>
              <a:gd name="connsiteX0" fmla="*/ 0 w 5461000"/>
              <a:gd name="connsiteY0" fmla="*/ 0 h 1435100"/>
              <a:gd name="connsiteX1" fmla="*/ 38100 w 5461000"/>
              <a:gd name="connsiteY1" fmla="*/ 76200 h 1435100"/>
              <a:gd name="connsiteX2" fmla="*/ 50800 w 5461000"/>
              <a:gd name="connsiteY2" fmla="*/ 114300 h 1435100"/>
              <a:gd name="connsiteX3" fmla="*/ 88900 w 5461000"/>
              <a:gd name="connsiteY3" fmla="*/ 139700 h 1435100"/>
              <a:gd name="connsiteX4" fmla="*/ 177800 w 5461000"/>
              <a:gd name="connsiteY4" fmla="*/ 266700 h 1435100"/>
              <a:gd name="connsiteX5" fmla="*/ 254000 w 5461000"/>
              <a:gd name="connsiteY5" fmla="*/ 342900 h 1435100"/>
              <a:gd name="connsiteX6" fmla="*/ 330200 w 5461000"/>
              <a:gd name="connsiteY6" fmla="*/ 431800 h 1435100"/>
              <a:gd name="connsiteX7" fmla="*/ 431800 w 5461000"/>
              <a:gd name="connsiteY7" fmla="*/ 495300 h 1435100"/>
              <a:gd name="connsiteX8" fmla="*/ 558800 w 5461000"/>
              <a:gd name="connsiteY8" fmla="*/ 596900 h 1435100"/>
              <a:gd name="connsiteX9" fmla="*/ 800100 w 5461000"/>
              <a:gd name="connsiteY9" fmla="*/ 749300 h 1435100"/>
              <a:gd name="connsiteX10" fmla="*/ 1079500 w 5461000"/>
              <a:gd name="connsiteY10" fmla="*/ 939800 h 1435100"/>
              <a:gd name="connsiteX11" fmla="*/ 1346200 w 5461000"/>
              <a:gd name="connsiteY11" fmla="*/ 1117600 h 1435100"/>
              <a:gd name="connsiteX12" fmla="*/ 1651000 w 5461000"/>
              <a:gd name="connsiteY12" fmla="*/ 1257300 h 1435100"/>
              <a:gd name="connsiteX13" fmla="*/ 1905000 w 5461000"/>
              <a:gd name="connsiteY13" fmla="*/ 1371600 h 1435100"/>
              <a:gd name="connsiteX14" fmla="*/ 1993900 w 5461000"/>
              <a:gd name="connsiteY14" fmla="*/ 1397000 h 1435100"/>
              <a:gd name="connsiteX15" fmla="*/ 2184400 w 5461000"/>
              <a:gd name="connsiteY15" fmla="*/ 1435100 h 1435100"/>
              <a:gd name="connsiteX16" fmla="*/ 2679700 w 5461000"/>
              <a:gd name="connsiteY16" fmla="*/ 1422400 h 1435100"/>
              <a:gd name="connsiteX17" fmla="*/ 2882900 w 5461000"/>
              <a:gd name="connsiteY17" fmla="*/ 1397000 h 1435100"/>
              <a:gd name="connsiteX18" fmla="*/ 3098800 w 5461000"/>
              <a:gd name="connsiteY18" fmla="*/ 1384300 h 1435100"/>
              <a:gd name="connsiteX19" fmla="*/ 3187700 w 5461000"/>
              <a:gd name="connsiteY19" fmla="*/ 1371600 h 1435100"/>
              <a:gd name="connsiteX20" fmla="*/ 3276600 w 5461000"/>
              <a:gd name="connsiteY20" fmla="*/ 1346200 h 1435100"/>
              <a:gd name="connsiteX21" fmla="*/ 3479800 w 5461000"/>
              <a:gd name="connsiteY21" fmla="*/ 1320800 h 1435100"/>
              <a:gd name="connsiteX22" fmla="*/ 3543300 w 5461000"/>
              <a:gd name="connsiteY22" fmla="*/ 1308100 h 1435100"/>
              <a:gd name="connsiteX23" fmla="*/ 3619500 w 5461000"/>
              <a:gd name="connsiteY23" fmla="*/ 1295400 h 1435100"/>
              <a:gd name="connsiteX24" fmla="*/ 3733800 w 5461000"/>
              <a:gd name="connsiteY24" fmla="*/ 1244600 h 1435100"/>
              <a:gd name="connsiteX25" fmla="*/ 3848100 w 5461000"/>
              <a:gd name="connsiteY25" fmla="*/ 1219200 h 1435100"/>
              <a:gd name="connsiteX26" fmla="*/ 3975100 w 5461000"/>
              <a:gd name="connsiteY26" fmla="*/ 1168400 h 1435100"/>
              <a:gd name="connsiteX27" fmla="*/ 4013200 w 5461000"/>
              <a:gd name="connsiteY27" fmla="*/ 1155700 h 1435100"/>
              <a:gd name="connsiteX28" fmla="*/ 4064000 w 5461000"/>
              <a:gd name="connsiteY28" fmla="*/ 1130300 h 1435100"/>
              <a:gd name="connsiteX29" fmla="*/ 4127500 w 5461000"/>
              <a:gd name="connsiteY29" fmla="*/ 1104900 h 1435100"/>
              <a:gd name="connsiteX30" fmla="*/ 4165600 w 5461000"/>
              <a:gd name="connsiteY30" fmla="*/ 1092200 h 1435100"/>
              <a:gd name="connsiteX31" fmla="*/ 4216400 w 5461000"/>
              <a:gd name="connsiteY31" fmla="*/ 1066800 h 1435100"/>
              <a:gd name="connsiteX32" fmla="*/ 4292600 w 5461000"/>
              <a:gd name="connsiteY32" fmla="*/ 1016000 h 1435100"/>
              <a:gd name="connsiteX33" fmla="*/ 4368800 w 5461000"/>
              <a:gd name="connsiteY33" fmla="*/ 977900 h 1435100"/>
              <a:gd name="connsiteX34" fmla="*/ 4419600 w 5461000"/>
              <a:gd name="connsiteY34" fmla="*/ 952500 h 1435100"/>
              <a:gd name="connsiteX35" fmla="*/ 4495800 w 5461000"/>
              <a:gd name="connsiteY35" fmla="*/ 901700 h 1435100"/>
              <a:gd name="connsiteX36" fmla="*/ 4546600 w 5461000"/>
              <a:gd name="connsiteY36" fmla="*/ 876300 h 1435100"/>
              <a:gd name="connsiteX37" fmla="*/ 4635500 w 5461000"/>
              <a:gd name="connsiteY37" fmla="*/ 825500 h 1435100"/>
              <a:gd name="connsiteX38" fmla="*/ 4724400 w 5461000"/>
              <a:gd name="connsiteY38" fmla="*/ 787400 h 1435100"/>
              <a:gd name="connsiteX39" fmla="*/ 4762500 w 5461000"/>
              <a:gd name="connsiteY39" fmla="*/ 762000 h 1435100"/>
              <a:gd name="connsiteX40" fmla="*/ 4813300 w 5461000"/>
              <a:gd name="connsiteY40" fmla="*/ 736600 h 1435100"/>
              <a:gd name="connsiteX41" fmla="*/ 4889500 w 5461000"/>
              <a:gd name="connsiteY41" fmla="*/ 685800 h 1435100"/>
              <a:gd name="connsiteX42" fmla="*/ 4978400 w 5461000"/>
              <a:gd name="connsiteY42" fmla="*/ 647700 h 1435100"/>
              <a:gd name="connsiteX43" fmla="*/ 5016500 w 5461000"/>
              <a:gd name="connsiteY43" fmla="*/ 609600 h 1435100"/>
              <a:gd name="connsiteX44" fmla="*/ 5054600 w 5461000"/>
              <a:gd name="connsiteY44" fmla="*/ 584200 h 1435100"/>
              <a:gd name="connsiteX45" fmla="*/ 5130800 w 5461000"/>
              <a:gd name="connsiteY45" fmla="*/ 508000 h 1435100"/>
              <a:gd name="connsiteX46" fmla="*/ 5181600 w 5461000"/>
              <a:gd name="connsiteY46" fmla="*/ 482600 h 1435100"/>
              <a:gd name="connsiteX47" fmla="*/ 5219700 w 5461000"/>
              <a:gd name="connsiteY47" fmla="*/ 457200 h 1435100"/>
              <a:gd name="connsiteX48" fmla="*/ 5308600 w 5461000"/>
              <a:gd name="connsiteY48" fmla="*/ 419100 h 1435100"/>
              <a:gd name="connsiteX49" fmla="*/ 5422900 w 5461000"/>
              <a:gd name="connsiteY49" fmla="*/ 355600 h 1435100"/>
              <a:gd name="connsiteX50" fmla="*/ 5461000 w 5461000"/>
              <a:gd name="connsiteY50" fmla="*/ 31750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461000" h="1435100">
                <a:moveTo>
                  <a:pt x="0" y="0"/>
                </a:moveTo>
                <a:cubicBezTo>
                  <a:pt x="12700" y="25400"/>
                  <a:pt x="26566" y="50250"/>
                  <a:pt x="38100" y="76200"/>
                </a:cubicBezTo>
                <a:cubicBezTo>
                  <a:pt x="43537" y="88433"/>
                  <a:pt x="42437" y="103847"/>
                  <a:pt x="50800" y="114300"/>
                </a:cubicBezTo>
                <a:cubicBezTo>
                  <a:pt x="60335" y="126219"/>
                  <a:pt x="76200" y="131233"/>
                  <a:pt x="88900" y="139700"/>
                </a:cubicBezTo>
                <a:cubicBezTo>
                  <a:pt x="124984" y="199839"/>
                  <a:pt x="129109" y="213140"/>
                  <a:pt x="177800" y="266700"/>
                </a:cubicBezTo>
                <a:cubicBezTo>
                  <a:pt x="201963" y="293279"/>
                  <a:pt x="229635" y="316505"/>
                  <a:pt x="254000" y="342900"/>
                </a:cubicBezTo>
                <a:cubicBezTo>
                  <a:pt x="280473" y="371579"/>
                  <a:pt x="300567" y="406400"/>
                  <a:pt x="330200" y="431800"/>
                </a:cubicBezTo>
                <a:cubicBezTo>
                  <a:pt x="360523" y="457791"/>
                  <a:pt x="399424" y="471917"/>
                  <a:pt x="431800" y="495300"/>
                </a:cubicBezTo>
                <a:cubicBezTo>
                  <a:pt x="475749" y="527041"/>
                  <a:pt x="514171" y="566121"/>
                  <a:pt x="558800" y="596900"/>
                </a:cubicBezTo>
                <a:cubicBezTo>
                  <a:pt x="637114" y="650910"/>
                  <a:pt x="732831" y="682031"/>
                  <a:pt x="800100" y="749300"/>
                </a:cubicBezTo>
                <a:cubicBezTo>
                  <a:pt x="1050730" y="999930"/>
                  <a:pt x="793963" y="775400"/>
                  <a:pt x="1079500" y="939800"/>
                </a:cubicBezTo>
                <a:cubicBezTo>
                  <a:pt x="1172094" y="993112"/>
                  <a:pt x="1250635" y="1069818"/>
                  <a:pt x="1346200" y="1117600"/>
                </a:cubicBezTo>
                <a:cubicBezTo>
                  <a:pt x="1723980" y="1306490"/>
                  <a:pt x="1275483" y="1086611"/>
                  <a:pt x="1651000" y="1257300"/>
                </a:cubicBezTo>
                <a:cubicBezTo>
                  <a:pt x="1811652" y="1330324"/>
                  <a:pt x="1740922" y="1313690"/>
                  <a:pt x="1905000" y="1371600"/>
                </a:cubicBezTo>
                <a:cubicBezTo>
                  <a:pt x="1934062" y="1381857"/>
                  <a:pt x="1964001" y="1389525"/>
                  <a:pt x="1993900" y="1397000"/>
                </a:cubicBezTo>
                <a:cubicBezTo>
                  <a:pt x="2086858" y="1420240"/>
                  <a:pt x="2100367" y="1421095"/>
                  <a:pt x="2184400" y="1435100"/>
                </a:cubicBezTo>
                <a:cubicBezTo>
                  <a:pt x="2349500" y="1430867"/>
                  <a:pt x="2514791" y="1431395"/>
                  <a:pt x="2679700" y="1422400"/>
                </a:cubicBezTo>
                <a:cubicBezTo>
                  <a:pt x="2747859" y="1418682"/>
                  <a:pt x="2814757" y="1401008"/>
                  <a:pt x="2882900" y="1397000"/>
                </a:cubicBezTo>
                <a:lnTo>
                  <a:pt x="3098800" y="1384300"/>
                </a:lnTo>
                <a:cubicBezTo>
                  <a:pt x="3128433" y="1380067"/>
                  <a:pt x="3158430" y="1377872"/>
                  <a:pt x="3187700" y="1371600"/>
                </a:cubicBezTo>
                <a:cubicBezTo>
                  <a:pt x="3217835" y="1365142"/>
                  <a:pt x="3246237" y="1351481"/>
                  <a:pt x="3276600" y="1346200"/>
                </a:cubicBezTo>
                <a:cubicBezTo>
                  <a:pt x="3343851" y="1334504"/>
                  <a:pt x="3412226" y="1330453"/>
                  <a:pt x="3479800" y="1320800"/>
                </a:cubicBezTo>
                <a:cubicBezTo>
                  <a:pt x="3501169" y="1317747"/>
                  <a:pt x="3522062" y="1311961"/>
                  <a:pt x="3543300" y="1308100"/>
                </a:cubicBezTo>
                <a:cubicBezTo>
                  <a:pt x="3568635" y="1303494"/>
                  <a:pt x="3594100" y="1299633"/>
                  <a:pt x="3619500" y="1295400"/>
                </a:cubicBezTo>
                <a:cubicBezTo>
                  <a:pt x="3671924" y="1260451"/>
                  <a:pt x="3657071" y="1265526"/>
                  <a:pt x="3733800" y="1244600"/>
                </a:cubicBezTo>
                <a:cubicBezTo>
                  <a:pt x="3771260" y="1234384"/>
                  <a:pt x="3811254" y="1232359"/>
                  <a:pt x="3848100" y="1219200"/>
                </a:cubicBezTo>
                <a:cubicBezTo>
                  <a:pt x="3891038" y="1203865"/>
                  <a:pt x="3931845" y="1182818"/>
                  <a:pt x="3975100" y="1168400"/>
                </a:cubicBezTo>
                <a:cubicBezTo>
                  <a:pt x="3987800" y="1164167"/>
                  <a:pt x="4000895" y="1160973"/>
                  <a:pt x="4013200" y="1155700"/>
                </a:cubicBezTo>
                <a:cubicBezTo>
                  <a:pt x="4030601" y="1148242"/>
                  <a:pt x="4046700" y="1137989"/>
                  <a:pt x="4064000" y="1130300"/>
                </a:cubicBezTo>
                <a:cubicBezTo>
                  <a:pt x="4084832" y="1121041"/>
                  <a:pt x="4106154" y="1112905"/>
                  <a:pt x="4127500" y="1104900"/>
                </a:cubicBezTo>
                <a:cubicBezTo>
                  <a:pt x="4140035" y="1100200"/>
                  <a:pt x="4153295" y="1097473"/>
                  <a:pt x="4165600" y="1092200"/>
                </a:cubicBezTo>
                <a:cubicBezTo>
                  <a:pt x="4183001" y="1084742"/>
                  <a:pt x="4200166" y="1076540"/>
                  <a:pt x="4216400" y="1066800"/>
                </a:cubicBezTo>
                <a:cubicBezTo>
                  <a:pt x="4242577" y="1051094"/>
                  <a:pt x="4263640" y="1025653"/>
                  <a:pt x="4292600" y="1016000"/>
                </a:cubicBezTo>
                <a:cubicBezTo>
                  <a:pt x="4362454" y="992715"/>
                  <a:pt x="4299866" y="1017291"/>
                  <a:pt x="4368800" y="977900"/>
                </a:cubicBezTo>
                <a:cubicBezTo>
                  <a:pt x="4385238" y="968507"/>
                  <a:pt x="4403366" y="962240"/>
                  <a:pt x="4419600" y="952500"/>
                </a:cubicBezTo>
                <a:cubicBezTo>
                  <a:pt x="4445777" y="936794"/>
                  <a:pt x="4468496" y="915352"/>
                  <a:pt x="4495800" y="901700"/>
                </a:cubicBezTo>
                <a:cubicBezTo>
                  <a:pt x="4512733" y="893233"/>
                  <a:pt x="4530162" y="885693"/>
                  <a:pt x="4546600" y="876300"/>
                </a:cubicBezTo>
                <a:cubicBezTo>
                  <a:pt x="4610373" y="839859"/>
                  <a:pt x="4558743" y="858396"/>
                  <a:pt x="4635500" y="825500"/>
                </a:cubicBezTo>
                <a:cubicBezTo>
                  <a:pt x="4706740" y="794968"/>
                  <a:pt x="4640159" y="835538"/>
                  <a:pt x="4724400" y="787400"/>
                </a:cubicBezTo>
                <a:cubicBezTo>
                  <a:pt x="4737652" y="779827"/>
                  <a:pt x="4749248" y="769573"/>
                  <a:pt x="4762500" y="762000"/>
                </a:cubicBezTo>
                <a:cubicBezTo>
                  <a:pt x="4778938" y="752607"/>
                  <a:pt x="4797066" y="746340"/>
                  <a:pt x="4813300" y="736600"/>
                </a:cubicBezTo>
                <a:cubicBezTo>
                  <a:pt x="4839477" y="720894"/>
                  <a:pt x="4862196" y="699452"/>
                  <a:pt x="4889500" y="685800"/>
                </a:cubicBezTo>
                <a:cubicBezTo>
                  <a:pt x="4952274" y="654413"/>
                  <a:pt x="4922339" y="666387"/>
                  <a:pt x="4978400" y="647700"/>
                </a:cubicBezTo>
                <a:cubicBezTo>
                  <a:pt x="4991100" y="635000"/>
                  <a:pt x="5002702" y="621098"/>
                  <a:pt x="5016500" y="609600"/>
                </a:cubicBezTo>
                <a:cubicBezTo>
                  <a:pt x="5028226" y="599829"/>
                  <a:pt x="5043192" y="594341"/>
                  <a:pt x="5054600" y="584200"/>
                </a:cubicBezTo>
                <a:cubicBezTo>
                  <a:pt x="5081448" y="560335"/>
                  <a:pt x="5098671" y="524064"/>
                  <a:pt x="5130800" y="508000"/>
                </a:cubicBezTo>
                <a:cubicBezTo>
                  <a:pt x="5147733" y="499533"/>
                  <a:pt x="5165162" y="491993"/>
                  <a:pt x="5181600" y="482600"/>
                </a:cubicBezTo>
                <a:cubicBezTo>
                  <a:pt x="5194852" y="475027"/>
                  <a:pt x="5206048" y="464026"/>
                  <a:pt x="5219700" y="457200"/>
                </a:cubicBezTo>
                <a:cubicBezTo>
                  <a:pt x="5324807" y="404646"/>
                  <a:pt x="5176464" y="498382"/>
                  <a:pt x="5308600" y="419100"/>
                </a:cubicBezTo>
                <a:cubicBezTo>
                  <a:pt x="5417773" y="353596"/>
                  <a:pt x="5346264" y="381145"/>
                  <a:pt x="5422900" y="355600"/>
                </a:cubicBezTo>
                <a:lnTo>
                  <a:pt x="5461000" y="31750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500426" y="42432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171179" y="41543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" name="Freeform 33"/>
          <p:cNvSpPr/>
          <p:nvPr/>
        </p:nvSpPr>
        <p:spPr>
          <a:xfrm rot="4393411">
            <a:off x="6372838" y="2235702"/>
            <a:ext cx="3578841" cy="508000"/>
          </a:xfrm>
          <a:custGeom>
            <a:avLst/>
            <a:gdLst>
              <a:gd name="connsiteX0" fmla="*/ 0 w 4584700"/>
              <a:gd name="connsiteY0" fmla="*/ 508000 h 508000"/>
              <a:gd name="connsiteX1" fmla="*/ 76200 w 4584700"/>
              <a:gd name="connsiteY1" fmla="*/ 482600 h 508000"/>
              <a:gd name="connsiteX2" fmla="*/ 152400 w 4584700"/>
              <a:gd name="connsiteY2" fmla="*/ 444500 h 508000"/>
              <a:gd name="connsiteX3" fmla="*/ 190500 w 4584700"/>
              <a:gd name="connsiteY3" fmla="*/ 431800 h 508000"/>
              <a:gd name="connsiteX4" fmla="*/ 254000 w 4584700"/>
              <a:gd name="connsiteY4" fmla="*/ 406400 h 508000"/>
              <a:gd name="connsiteX5" fmla="*/ 355600 w 4584700"/>
              <a:gd name="connsiteY5" fmla="*/ 393700 h 508000"/>
              <a:gd name="connsiteX6" fmla="*/ 406400 w 4584700"/>
              <a:gd name="connsiteY6" fmla="*/ 368300 h 508000"/>
              <a:gd name="connsiteX7" fmla="*/ 444500 w 4584700"/>
              <a:gd name="connsiteY7" fmla="*/ 355600 h 508000"/>
              <a:gd name="connsiteX8" fmla="*/ 571500 w 4584700"/>
              <a:gd name="connsiteY8" fmla="*/ 330200 h 508000"/>
              <a:gd name="connsiteX9" fmla="*/ 673100 w 4584700"/>
              <a:gd name="connsiteY9" fmla="*/ 304800 h 508000"/>
              <a:gd name="connsiteX10" fmla="*/ 736600 w 4584700"/>
              <a:gd name="connsiteY10" fmla="*/ 292100 h 508000"/>
              <a:gd name="connsiteX11" fmla="*/ 812800 w 4584700"/>
              <a:gd name="connsiteY11" fmla="*/ 254000 h 508000"/>
              <a:gd name="connsiteX12" fmla="*/ 876300 w 4584700"/>
              <a:gd name="connsiteY12" fmla="*/ 241300 h 508000"/>
              <a:gd name="connsiteX13" fmla="*/ 965200 w 4584700"/>
              <a:gd name="connsiteY13" fmla="*/ 203200 h 508000"/>
              <a:gd name="connsiteX14" fmla="*/ 1003300 w 4584700"/>
              <a:gd name="connsiteY14" fmla="*/ 190500 h 508000"/>
              <a:gd name="connsiteX15" fmla="*/ 1041400 w 4584700"/>
              <a:gd name="connsiteY15" fmla="*/ 165100 h 508000"/>
              <a:gd name="connsiteX16" fmla="*/ 1155700 w 4584700"/>
              <a:gd name="connsiteY16" fmla="*/ 152400 h 508000"/>
              <a:gd name="connsiteX17" fmla="*/ 1219200 w 4584700"/>
              <a:gd name="connsiteY17" fmla="*/ 139700 h 508000"/>
              <a:gd name="connsiteX18" fmla="*/ 1346200 w 4584700"/>
              <a:gd name="connsiteY18" fmla="*/ 101600 h 508000"/>
              <a:gd name="connsiteX19" fmla="*/ 1384300 w 4584700"/>
              <a:gd name="connsiteY19" fmla="*/ 88900 h 508000"/>
              <a:gd name="connsiteX20" fmla="*/ 1422400 w 4584700"/>
              <a:gd name="connsiteY20" fmla="*/ 76200 h 508000"/>
              <a:gd name="connsiteX21" fmla="*/ 1524000 w 4584700"/>
              <a:gd name="connsiteY21" fmla="*/ 63500 h 508000"/>
              <a:gd name="connsiteX22" fmla="*/ 1587500 w 4584700"/>
              <a:gd name="connsiteY22" fmla="*/ 50800 h 508000"/>
              <a:gd name="connsiteX23" fmla="*/ 1727200 w 4584700"/>
              <a:gd name="connsiteY23" fmla="*/ 38100 h 508000"/>
              <a:gd name="connsiteX24" fmla="*/ 1778000 w 4584700"/>
              <a:gd name="connsiteY24" fmla="*/ 25400 h 508000"/>
              <a:gd name="connsiteX25" fmla="*/ 2146300 w 4584700"/>
              <a:gd name="connsiteY25" fmla="*/ 0 h 508000"/>
              <a:gd name="connsiteX26" fmla="*/ 2768600 w 4584700"/>
              <a:gd name="connsiteY26" fmla="*/ 25400 h 508000"/>
              <a:gd name="connsiteX27" fmla="*/ 2882900 w 4584700"/>
              <a:gd name="connsiteY27" fmla="*/ 50800 h 508000"/>
              <a:gd name="connsiteX28" fmla="*/ 3009900 w 4584700"/>
              <a:gd name="connsiteY28" fmla="*/ 63500 h 508000"/>
              <a:gd name="connsiteX29" fmla="*/ 3086100 w 4584700"/>
              <a:gd name="connsiteY29" fmla="*/ 76200 h 508000"/>
              <a:gd name="connsiteX30" fmla="*/ 3454400 w 4584700"/>
              <a:gd name="connsiteY30" fmla="*/ 101600 h 508000"/>
              <a:gd name="connsiteX31" fmla="*/ 3505200 w 4584700"/>
              <a:gd name="connsiteY31" fmla="*/ 114300 h 508000"/>
              <a:gd name="connsiteX32" fmla="*/ 3543300 w 4584700"/>
              <a:gd name="connsiteY32" fmla="*/ 127000 h 508000"/>
              <a:gd name="connsiteX33" fmla="*/ 3619500 w 4584700"/>
              <a:gd name="connsiteY33" fmla="*/ 139700 h 508000"/>
              <a:gd name="connsiteX34" fmla="*/ 3708400 w 4584700"/>
              <a:gd name="connsiteY34" fmla="*/ 177800 h 508000"/>
              <a:gd name="connsiteX35" fmla="*/ 3784600 w 4584700"/>
              <a:gd name="connsiteY35" fmla="*/ 190500 h 508000"/>
              <a:gd name="connsiteX36" fmla="*/ 3822700 w 4584700"/>
              <a:gd name="connsiteY36" fmla="*/ 203200 h 508000"/>
              <a:gd name="connsiteX37" fmla="*/ 3962400 w 4584700"/>
              <a:gd name="connsiteY37" fmla="*/ 228600 h 508000"/>
              <a:gd name="connsiteX38" fmla="*/ 4038600 w 4584700"/>
              <a:gd name="connsiteY38" fmla="*/ 254000 h 508000"/>
              <a:gd name="connsiteX39" fmla="*/ 4089400 w 4584700"/>
              <a:gd name="connsiteY39" fmla="*/ 266700 h 508000"/>
              <a:gd name="connsiteX40" fmla="*/ 4127500 w 4584700"/>
              <a:gd name="connsiteY40" fmla="*/ 279400 h 508000"/>
              <a:gd name="connsiteX41" fmla="*/ 4305300 w 4584700"/>
              <a:gd name="connsiteY41" fmla="*/ 292100 h 508000"/>
              <a:gd name="connsiteX42" fmla="*/ 4343400 w 4584700"/>
              <a:gd name="connsiteY42" fmla="*/ 317500 h 508000"/>
              <a:gd name="connsiteX43" fmla="*/ 4406900 w 4584700"/>
              <a:gd name="connsiteY43" fmla="*/ 368300 h 508000"/>
              <a:gd name="connsiteX44" fmla="*/ 4584700 w 4584700"/>
              <a:gd name="connsiteY44" fmla="*/ 3937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584700" h="508000">
                <a:moveTo>
                  <a:pt x="0" y="508000"/>
                </a:moveTo>
                <a:cubicBezTo>
                  <a:pt x="25400" y="499533"/>
                  <a:pt x="51486" y="492898"/>
                  <a:pt x="76200" y="482600"/>
                </a:cubicBezTo>
                <a:cubicBezTo>
                  <a:pt x="102414" y="471678"/>
                  <a:pt x="126450" y="456034"/>
                  <a:pt x="152400" y="444500"/>
                </a:cubicBezTo>
                <a:cubicBezTo>
                  <a:pt x="164633" y="439063"/>
                  <a:pt x="177965" y="436500"/>
                  <a:pt x="190500" y="431800"/>
                </a:cubicBezTo>
                <a:cubicBezTo>
                  <a:pt x="211846" y="423795"/>
                  <a:pt x="231787" y="411526"/>
                  <a:pt x="254000" y="406400"/>
                </a:cubicBezTo>
                <a:cubicBezTo>
                  <a:pt x="287256" y="398725"/>
                  <a:pt x="321733" y="397933"/>
                  <a:pt x="355600" y="393700"/>
                </a:cubicBezTo>
                <a:cubicBezTo>
                  <a:pt x="372533" y="385233"/>
                  <a:pt x="388999" y="375758"/>
                  <a:pt x="406400" y="368300"/>
                </a:cubicBezTo>
                <a:cubicBezTo>
                  <a:pt x="418705" y="363027"/>
                  <a:pt x="431628" y="359278"/>
                  <a:pt x="444500" y="355600"/>
                </a:cubicBezTo>
                <a:cubicBezTo>
                  <a:pt x="503466" y="338753"/>
                  <a:pt x="502891" y="342674"/>
                  <a:pt x="571500" y="330200"/>
                </a:cubicBezTo>
                <a:cubicBezTo>
                  <a:pt x="743137" y="298993"/>
                  <a:pt x="555599" y="334175"/>
                  <a:pt x="673100" y="304800"/>
                </a:cubicBezTo>
                <a:cubicBezTo>
                  <a:pt x="694041" y="299565"/>
                  <a:pt x="715659" y="297335"/>
                  <a:pt x="736600" y="292100"/>
                </a:cubicBezTo>
                <a:cubicBezTo>
                  <a:pt x="854892" y="262527"/>
                  <a:pt x="688638" y="300561"/>
                  <a:pt x="812800" y="254000"/>
                </a:cubicBezTo>
                <a:cubicBezTo>
                  <a:pt x="833011" y="246421"/>
                  <a:pt x="855359" y="246535"/>
                  <a:pt x="876300" y="241300"/>
                </a:cubicBezTo>
                <a:cubicBezTo>
                  <a:pt x="923954" y="229386"/>
                  <a:pt x="914315" y="225008"/>
                  <a:pt x="965200" y="203200"/>
                </a:cubicBezTo>
                <a:cubicBezTo>
                  <a:pt x="977505" y="197927"/>
                  <a:pt x="991326" y="196487"/>
                  <a:pt x="1003300" y="190500"/>
                </a:cubicBezTo>
                <a:cubicBezTo>
                  <a:pt x="1016952" y="183674"/>
                  <a:pt x="1026592" y="168802"/>
                  <a:pt x="1041400" y="165100"/>
                </a:cubicBezTo>
                <a:cubicBezTo>
                  <a:pt x="1078590" y="155803"/>
                  <a:pt x="1117751" y="157821"/>
                  <a:pt x="1155700" y="152400"/>
                </a:cubicBezTo>
                <a:cubicBezTo>
                  <a:pt x="1177069" y="149347"/>
                  <a:pt x="1198128" y="144383"/>
                  <a:pt x="1219200" y="139700"/>
                </a:cubicBezTo>
                <a:cubicBezTo>
                  <a:pt x="1276781" y="126904"/>
                  <a:pt x="1282883" y="122706"/>
                  <a:pt x="1346200" y="101600"/>
                </a:cubicBezTo>
                <a:lnTo>
                  <a:pt x="1384300" y="88900"/>
                </a:lnTo>
                <a:cubicBezTo>
                  <a:pt x="1397000" y="84667"/>
                  <a:pt x="1409116" y="77860"/>
                  <a:pt x="1422400" y="76200"/>
                </a:cubicBezTo>
                <a:cubicBezTo>
                  <a:pt x="1456267" y="71967"/>
                  <a:pt x="1490267" y="68690"/>
                  <a:pt x="1524000" y="63500"/>
                </a:cubicBezTo>
                <a:cubicBezTo>
                  <a:pt x="1545335" y="60218"/>
                  <a:pt x="1566081" y="53477"/>
                  <a:pt x="1587500" y="50800"/>
                </a:cubicBezTo>
                <a:cubicBezTo>
                  <a:pt x="1633898" y="45000"/>
                  <a:pt x="1680633" y="42333"/>
                  <a:pt x="1727200" y="38100"/>
                </a:cubicBezTo>
                <a:cubicBezTo>
                  <a:pt x="1744133" y="33867"/>
                  <a:pt x="1760748" y="28054"/>
                  <a:pt x="1778000" y="25400"/>
                </a:cubicBezTo>
                <a:cubicBezTo>
                  <a:pt x="1894845" y="7424"/>
                  <a:pt x="2034705" y="5580"/>
                  <a:pt x="2146300" y="0"/>
                </a:cubicBezTo>
                <a:cubicBezTo>
                  <a:pt x="2277419" y="3973"/>
                  <a:pt x="2598682" y="9217"/>
                  <a:pt x="2768600" y="25400"/>
                </a:cubicBezTo>
                <a:cubicBezTo>
                  <a:pt x="2871486" y="35199"/>
                  <a:pt x="2793151" y="37979"/>
                  <a:pt x="2882900" y="50800"/>
                </a:cubicBezTo>
                <a:cubicBezTo>
                  <a:pt x="2925017" y="56817"/>
                  <a:pt x="2967684" y="58223"/>
                  <a:pt x="3009900" y="63500"/>
                </a:cubicBezTo>
                <a:cubicBezTo>
                  <a:pt x="3035452" y="66694"/>
                  <a:pt x="3060526" y="73191"/>
                  <a:pt x="3086100" y="76200"/>
                </a:cubicBezTo>
                <a:cubicBezTo>
                  <a:pt x="3208917" y="90649"/>
                  <a:pt x="3330719" y="94729"/>
                  <a:pt x="3454400" y="101600"/>
                </a:cubicBezTo>
                <a:cubicBezTo>
                  <a:pt x="3471333" y="105833"/>
                  <a:pt x="3488417" y="109505"/>
                  <a:pt x="3505200" y="114300"/>
                </a:cubicBezTo>
                <a:cubicBezTo>
                  <a:pt x="3518072" y="117978"/>
                  <a:pt x="3530232" y="124096"/>
                  <a:pt x="3543300" y="127000"/>
                </a:cubicBezTo>
                <a:cubicBezTo>
                  <a:pt x="3568437" y="132586"/>
                  <a:pt x="3594363" y="134114"/>
                  <a:pt x="3619500" y="139700"/>
                </a:cubicBezTo>
                <a:cubicBezTo>
                  <a:pt x="3709614" y="159725"/>
                  <a:pt x="3597468" y="144520"/>
                  <a:pt x="3708400" y="177800"/>
                </a:cubicBezTo>
                <a:cubicBezTo>
                  <a:pt x="3733064" y="185199"/>
                  <a:pt x="3759463" y="184914"/>
                  <a:pt x="3784600" y="190500"/>
                </a:cubicBezTo>
                <a:cubicBezTo>
                  <a:pt x="3797668" y="193404"/>
                  <a:pt x="3809573" y="200575"/>
                  <a:pt x="3822700" y="203200"/>
                </a:cubicBezTo>
                <a:cubicBezTo>
                  <a:pt x="3921090" y="222878"/>
                  <a:pt x="3887101" y="206010"/>
                  <a:pt x="3962400" y="228600"/>
                </a:cubicBezTo>
                <a:cubicBezTo>
                  <a:pt x="3988045" y="236293"/>
                  <a:pt x="4012625" y="247506"/>
                  <a:pt x="4038600" y="254000"/>
                </a:cubicBezTo>
                <a:cubicBezTo>
                  <a:pt x="4055533" y="258233"/>
                  <a:pt x="4072617" y="261905"/>
                  <a:pt x="4089400" y="266700"/>
                </a:cubicBezTo>
                <a:cubicBezTo>
                  <a:pt x="4102272" y="270378"/>
                  <a:pt x="4114205" y="277836"/>
                  <a:pt x="4127500" y="279400"/>
                </a:cubicBezTo>
                <a:cubicBezTo>
                  <a:pt x="4186511" y="286342"/>
                  <a:pt x="4246033" y="287867"/>
                  <a:pt x="4305300" y="292100"/>
                </a:cubicBezTo>
                <a:cubicBezTo>
                  <a:pt x="4318000" y="300567"/>
                  <a:pt x="4332607" y="306707"/>
                  <a:pt x="4343400" y="317500"/>
                </a:cubicBezTo>
                <a:cubicBezTo>
                  <a:pt x="4381329" y="355429"/>
                  <a:pt x="4349844" y="360693"/>
                  <a:pt x="4406900" y="368300"/>
                </a:cubicBezTo>
                <a:cubicBezTo>
                  <a:pt x="4590802" y="392820"/>
                  <a:pt x="4509608" y="356154"/>
                  <a:pt x="4584700" y="39370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67180" y="269690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180" y="269690"/>
                <a:ext cx="44242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97915" y="651039"/>
                <a:ext cx="4464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15" y="651039"/>
                <a:ext cx="446404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337815" y="1961470"/>
                <a:ext cx="439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815" y="1961470"/>
                <a:ext cx="43915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24235" y="5541275"/>
                <a:ext cx="4542974" cy="1092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𝒅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𝑴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)−</m:t>
                                  </m:r>
                                  <m:sSub>
                                    <m:sSubPr>
                                      <m:ctrlPr>
                                        <a:rPr kumimoji="0" lang="en-U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en-U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235" y="5541275"/>
                <a:ext cx="4542974" cy="1092671"/>
              </a:xfrm>
              <a:prstGeom prst="rect">
                <a:avLst/>
              </a:prstGeom>
              <a:blipFill>
                <a:blip r:embed="rId6"/>
                <a:stretch>
                  <a:fillRect t="-89655" b="-149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5938120" y="5590575"/>
            <a:ext cx="3130550" cy="1042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38120" y="5903910"/>
                <a:ext cx="195836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𝐶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d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120" y="5903910"/>
                <a:ext cx="1958369" cy="430887"/>
              </a:xfrm>
              <a:prstGeom prst="rect">
                <a:avLst/>
              </a:prstGeom>
              <a:blipFill>
                <a:blip r:embed="rId7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841271" y="3005997"/>
                <a:ext cx="868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271" y="3005997"/>
                <a:ext cx="868443" cy="461665"/>
              </a:xfrm>
              <a:prstGeom prst="rect">
                <a:avLst/>
              </a:prstGeom>
              <a:blipFill>
                <a:blip r:embed="rId8"/>
                <a:stretch>
                  <a:fillRect r="-69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06934" y="3790660"/>
                <a:ext cx="872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934" y="3790660"/>
                <a:ext cx="872418" cy="461665"/>
              </a:xfrm>
              <a:prstGeom prst="rect">
                <a:avLst/>
              </a:prstGeom>
              <a:blipFill>
                <a:blip r:embed="rId9"/>
                <a:stretch>
                  <a:fillRect r="-139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1828800" y="1174750"/>
            <a:ext cx="381000" cy="425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65206" y="1143000"/>
                <a:ext cx="1111394" cy="49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8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26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8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6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8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0" lang="en-US" sz="2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8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kumimoji="0" lang="en-US" sz="2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206" y="1143000"/>
                <a:ext cx="1111394" cy="49956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 flipV="1">
            <a:off x="4564720" y="1804854"/>
            <a:ext cx="1600076" cy="1683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12922" y="1153180"/>
                <a:ext cx="2992678" cy="49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8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26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8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6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8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0" lang="en-US" sz="2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8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p>
                      </m:sSup>
                      <m:r>
                        <a:rPr kumimoji="0" lang="en-US" sz="2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en-US" sz="2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8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26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8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6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8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0" lang="en-US" sz="2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8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/>
                        </a:rPr>
                        <m:t>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ℝ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922" y="1153180"/>
                <a:ext cx="2992678" cy="4995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40B80E-355F-4F95-9034-EF6D2C1CEC6A}"/>
                  </a:ext>
                </a:extLst>
              </p:cNvPr>
              <p:cNvSpPr txBox="1"/>
              <p:nvPr/>
            </p:nvSpPr>
            <p:spPr>
              <a:xfrm>
                <a:off x="7133171" y="-50964"/>
                <a:ext cx="5501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𝑴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40B80E-355F-4F95-9034-EF6D2C1CE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171" y="-50964"/>
                <a:ext cx="55015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2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43" grpId="0" animBg="1"/>
      <p:bldP spid="42" grpId="0" animBg="1"/>
      <p:bldP spid="44" grpId="0"/>
      <p:bldP spid="45" grpId="0"/>
      <p:bldP spid="10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Sketching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Analog of Euclidean projections 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/>
                  <a:t>we use: Gaussian distribution</a:t>
                </a:r>
              </a:p>
              <a:p>
                <a:pPr lvl="1"/>
                <a:r>
                  <a:rPr lang="en-US" dirty="0"/>
                  <a:t>has </a:t>
                </a:r>
                <a:r>
                  <a:rPr lang="en-US" dirty="0">
                    <a:solidFill>
                      <a:srgbClr val="C00000"/>
                    </a:solidFill>
                  </a:rPr>
                  <a:t>stability property</a:t>
                </a:r>
                <a:r>
                  <a:rPr lang="en-US" dirty="0">
                    <a:solidFill>
                      <a:schemeClr val="tx2"/>
                    </a:solidFill>
                  </a:rPr>
                  <a:t>:</a:t>
                </a:r>
              </a:p>
              <a:p>
                <a:pPr marL="274320" lvl="1" indent="0">
                  <a:buNone/>
                </a:pPr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distributed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Is there </a:t>
                </a:r>
                <a:r>
                  <a:rPr lang="en-US" dirty="0">
                    <a:solidFill>
                      <a:schemeClr val="tx1"/>
                    </a:solidFill>
                  </a:rPr>
                  <a:t>something similar for 1-norm?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Yes</a:t>
                </a:r>
                <a:r>
                  <a:rPr lang="en-US" dirty="0">
                    <a:solidFill>
                      <a:schemeClr val="tx1"/>
                    </a:solidFill>
                  </a:rPr>
                  <a:t>: Cauchy distribution!</a:t>
                </a:r>
              </a:p>
              <a:p>
                <a:pPr lvl="1"/>
                <a:r>
                  <a:rPr lang="ro-RO" dirty="0">
                    <a:solidFill>
                      <a:schemeClr val="tx1"/>
                    </a:solidFill>
                  </a:rPr>
                  <a:t>1-stable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274320" lvl="1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distributed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What’s wrong then?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Cauchy are </a:t>
                </a:r>
                <a:r>
                  <a:rPr lang="en-US" b="1" dirty="0">
                    <a:solidFill>
                      <a:schemeClr val="tx1"/>
                    </a:solidFill>
                  </a:rPr>
                  <a:t>heavy-tailed…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doesn’t even have finite expectation (of abs)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17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51235" y="3582620"/>
                <a:ext cx="2198935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𝑝𝑑𝑓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𝜋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𝑠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235" y="3582620"/>
                <a:ext cx="2198935" cy="6619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thumb/8/8c/Cauchy_pdf.svg/360px-Cauchy_pdf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36" y="4783634"/>
            <a:ext cx="2606030" cy="20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Sketching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[Indyk’00]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32B97-9EEE-44EE-A4FA-096EC9B38B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Still, can </a:t>
                </a:r>
                <a:r>
                  <a:rPr lang="en-US" dirty="0">
                    <a:solidFill>
                      <a:schemeClr val="tx1"/>
                    </a:solidFill>
                  </a:rPr>
                  <a:t>consider similar random map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each coordinate distributed as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Cauchy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Take 1-norm:</a:t>
                </a: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?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does not have finite expectation, but…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Can </a:t>
                </a:r>
                <a:r>
                  <a:rPr lang="en-US" dirty="0"/>
                  <a:t>estimate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by: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median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Main correctness claim</a:t>
                </a:r>
                <a:r>
                  <a:rPr lang="en-US" dirty="0">
                    <a:solidFill>
                      <a:schemeClr val="tx1"/>
                    </a:solidFill>
                  </a:rPr>
                  <a:t>: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⋅(1−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&gt;1/2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lit/>
                          </m:r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⋅(1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17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2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Estimator: median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Correctness claim</a:t>
                </a:r>
                <a:r>
                  <a:rPr lang="en-US" dirty="0"/>
                  <a:t>: 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⋅(1−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&gt;1/2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⋅(1+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&gt;1/2+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Proof: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is distributed as </a:t>
                </a:r>
                <a14:m>
                  <m:oMath xmlns:m="http://schemas.openxmlformats.org/officeDocument/2006/math">
                    <m:r>
                      <m:rPr>
                        <m:lit/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Hence claim equivalent to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&gt;1/2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Matter of checking the pdf of the Cauchy vars…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8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" y="1856000"/>
            <a:ext cx="9144000" cy="37236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112610" y="548625"/>
            <a:ext cx="2765160" cy="7681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Find similar pairs</a:t>
            </a:r>
          </a:p>
        </p:txBody>
      </p:sp>
    </p:spTree>
    <p:extLst>
      <p:ext uri="{BB962C8B-B14F-4D97-AF65-F5344CB8AC3E}">
        <p14:creationId xmlns:p14="http://schemas.microsoft.com/office/powerpoint/2010/main" val="2794900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high probability </a:t>
                </a:r>
                <a:r>
                  <a:rPr lang="en-US" dirty="0" err="1"/>
                  <a:t>bnd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Estimator:</a:t>
                </a:r>
                <a:r>
                  <a:rPr lang="en-US" dirty="0"/>
                  <a:t> median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Claim: </a:t>
                </a: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⋅(1−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&gt;1/2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⋅(1+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&gt;1/2+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/2+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(CLT: Chernoff bound)</a:t>
                </a:r>
              </a:p>
              <a:p>
                <a:pPr lvl="1"/>
                <a:r>
                  <a:rPr lang="en-US" dirty="0"/>
                  <a:t>Similarly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above means that</a:t>
                </a:r>
              </a:p>
              <a:p>
                <a:pPr lvl="1"/>
                <a:r>
                  <a:rPr lang="en-US" dirty="0"/>
                  <a:t>median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274320" lvl="1" indent="0">
                  <a:buNone/>
                </a:pPr>
                <a:r>
                  <a:rPr lang="en-US" dirty="0"/>
                  <a:t>	with probability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 t="-2057" b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B1FB4-A518-4287-9BB3-7B729E3FFC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63600" y="2084852"/>
            <a:ext cx="3429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0910" y="1824266"/>
                <a:ext cx="11608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holds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910" y="1824266"/>
                <a:ext cx="1160895" cy="830997"/>
              </a:xfrm>
              <a:prstGeom prst="rect">
                <a:avLst/>
              </a:prstGeom>
              <a:blipFill>
                <a:blip r:embed="rId4"/>
                <a:stretch>
                  <a:fillRect l="-8421" r="-7895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129985" y="2239765"/>
            <a:ext cx="457200" cy="110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09981" y="2534029"/>
            <a:ext cx="3429000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53115" y="2878422"/>
                <a:ext cx="11608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holds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115" y="2878422"/>
                <a:ext cx="1160895" cy="830997"/>
              </a:xfrm>
              <a:prstGeom prst="rect">
                <a:avLst/>
              </a:prstGeom>
              <a:blipFill>
                <a:blip r:embed="rId5"/>
                <a:stretch>
                  <a:fillRect l="-8421" r="-7895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8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regression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0"/>
                <a:stretch>
                  <a:fillRect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416160" cy="5502910"/>
              </a:xfrm>
            </p:spPr>
            <p:txBody>
              <a:bodyPr>
                <a:normAutofit fontScale="925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+structured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+preconditioner: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𝑛𝑛𝑧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Much more: other norms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 M-estimator, </a:t>
                </a:r>
                <a:r>
                  <a:rPr lang="en-US" dirty="0" err="1"/>
                  <a:t>Orlicz</a:t>
                </a:r>
                <a:r>
                  <a:rPr lang="en-US" dirty="0"/>
                  <a:t> norms), low-rank approximation &amp; optimization, matrix multiplication,              see </a:t>
                </a:r>
                <a:r>
                  <a:rPr lang="en-US" dirty="0">
                    <a:solidFill>
                      <a:srgbClr val="0070C0"/>
                    </a:solidFill>
                  </a:rPr>
                  <a:t>[Woodruff, FnTTCS’14,…]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416160" cy="5502910"/>
              </a:xfrm>
              <a:blipFill>
                <a:blip r:embed="rId21"/>
                <a:stretch>
                  <a:fillRect l="-603" r="-3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85"/>
              <p:cNvSpPr/>
              <p:nvPr/>
            </p:nvSpPr>
            <p:spPr>
              <a:xfrm>
                <a:off x="1192361" y="1623965"/>
                <a:ext cx="5823970" cy="997933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lvl="1"/>
                <a:r>
                  <a:rPr lang="en-US" sz="2000" b="1" dirty="0">
                    <a:solidFill>
                      <a:srgbClr val="008000"/>
                    </a:solidFill>
                  </a:rPr>
                  <a:t>Weak DR:</a:t>
                </a:r>
                <a:r>
                  <a:rPr lang="en-US" sz="2000" dirty="0">
                    <a:solidFill>
                      <a:srgbClr val="008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linear map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s.t.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1≤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61" y="1623965"/>
                <a:ext cx="5823970" cy="997933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5"/>
              <p:cNvSpPr/>
              <p:nvPr/>
            </p:nvSpPr>
            <p:spPr>
              <a:xfrm>
                <a:off x="1192360" y="2912403"/>
                <a:ext cx="5568725" cy="1361507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lvl="1"/>
                <a:r>
                  <a:rPr lang="en-US" sz="2000" b="1" dirty="0">
                    <a:solidFill>
                      <a:srgbClr val="008000"/>
                    </a:solidFill>
                  </a:rPr>
                  <a:t>Weak(</a:t>
                </a:r>
                <a:r>
                  <a:rPr lang="en-US" sz="2000" b="1" dirty="0" err="1">
                    <a:solidFill>
                      <a:srgbClr val="008000"/>
                    </a:solidFill>
                  </a:rPr>
                  <a:t>er</a:t>
                </a:r>
                <a:r>
                  <a:rPr lang="en-US" sz="2000" b="1" dirty="0">
                    <a:solidFill>
                      <a:srgbClr val="008000"/>
                    </a:solidFill>
                  </a:rPr>
                  <a:t>) OSE:</a:t>
                </a:r>
                <a:r>
                  <a:rPr lang="en-US" sz="2000" dirty="0">
                    <a:solidFill>
                      <a:schemeClr val="tx1"/>
                    </a:solidFill>
                  </a:rPr>
                  <a:t> linear map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s.t.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any linear subspace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of dimension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:1≤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60" y="2912403"/>
                <a:ext cx="5568725" cy="1361507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/>
              <p:cNvSpPr/>
              <p:nvPr/>
            </p:nvSpPr>
            <p:spPr>
              <a:xfrm>
                <a:off x="7279298" y="1655893"/>
                <a:ext cx="1806670" cy="945647"/>
              </a:xfrm>
              <a:prstGeom prst="wedgeRoundRectCallout">
                <a:avLst>
                  <a:gd name="adj1" fmla="val -67696"/>
                  <a:gd name="adj2" fmla="val -29162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Cauchy distribution, or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/Exponential</a:t>
                </a:r>
              </a:p>
            </p:txBody>
          </p:sp>
        </mc:Choice>
        <mc:Fallback xmlns="">
          <p:sp>
            <p:nvSpPr>
              <p:cNvPr id="11" name="Speech Bubble: Rectangle with Corners Rounded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298" y="1655893"/>
                <a:ext cx="1806670" cy="945647"/>
              </a:xfrm>
              <a:prstGeom prst="wedgeRoundRectCallout">
                <a:avLst>
                  <a:gd name="adj1" fmla="val -67696"/>
                  <a:gd name="adj2" fmla="val -29162"/>
                  <a:gd name="adj3" fmla="val 16667"/>
                </a:avLst>
              </a:prstGeom>
              <a:blipFill>
                <a:blip r:embed="rId24"/>
                <a:stretch>
                  <a:fillRect t="-5128" r="-2941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/>
              <p:cNvSpPr/>
              <p:nvPr/>
            </p:nvSpPr>
            <p:spPr>
              <a:xfrm>
                <a:off x="7016332" y="3216988"/>
                <a:ext cx="2049054" cy="404038"/>
              </a:xfrm>
              <a:prstGeom prst="wedgeRoundRectCallout">
                <a:avLst>
                  <a:gd name="adj1" fmla="val -61374"/>
                  <a:gd name="adj2" fmla="val -26697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Speech Bubble: Rectangle with Corners Rounded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332" y="3216988"/>
                <a:ext cx="2049054" cy="404038"/>
              </a:xfrm>
              <a:prstGeom prst="wedgeRoundRectCallout">
                <a:avLst>
                  <a:gd name="adj1" fmla="val -61374"/>
                  <a:gd name="adj2" fmla="val -26697"/>
                  <a:gd name="adj3" fmla="val 16667"/>
                </a:avLst>
              </a:prstGeom>
              <a:blipFill>
                <a:blip r:embed="rId29"/>
                <a:stretch>
                  <a:fillRect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02"/>
          <p:cNvSpPr txBox="1">
            <a:spLocks noChangeArrowheads="1"/>
          </p:cNvSpPr>
          <p:nvPr/>
        </p:nvSpPr>
        <p:spPr bwMode="auto">
          <a:xfrm>
            <a:off x="244592" y="1856663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[I’00]</a:t>
            </a:r>
          </a:p>
        </p:txBody>
      </p:sp>
      <p:sp>
        <p:nvSpPr>
          <p:cNvPr id="16" name="Text Box 102"/>
          <p:cNvSpPr txBox="1">
            <a:spLocks noChangeArrowheads="1"/>
          </p:cNvSpPr>
          <p:nvPr/>
        </p:nvSpPr>
        <p:spPr bwMode="auto">
          <a:xfrm>
            <a:off x="78615" y="2992991"/>
            <a:ext cx="1192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[SW’11, MM’13, WZ’13, WW’18]</a:t>
            </a:r>
          </a:p>
        </p:txBody>
      </p:sp>
    </p:spTree>
    <p:extLst>
      <p:ext uri="{BB962C8B-B14F-4D97-AF65-F5344CB8AC3E}">
        <p14:creationId xmlns:p14="http://schemas.microsoft.com/office/powerpoint/2010/main" val="19937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 bwMode="auto">
          <a:xfrm>
            <a:off x="4038600" y="3846927"/>
            <a:ext cx="685800" cy="838200"/>
          </a:xfrm>
          <a:prstGeom prst="can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/>
              <a:t>Happy when your algorithm is </a:t>
            </a:r>
            <a:r>
              <a:rPr lang="en-US" i="1" dirty="0"/>
              <a:t>efficient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46915"/>
            <a:ext cx="1333500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52191"/>
            <a:ext cx="1440180" cy="1628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5020435"/>
            <a:ext cx="17059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CSOR 4231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69230" y="5411366"/>
            <a:ext cx="7710339" cy="883315"/>
          </a:xfrm>
          <a:prstGeom prst="roundRect">
            <a:avLst/>
          </a:prstGeom>
          <a:solidFill>
            <a:srgbClr val="FFE6E6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Ask not what runtime is achievable for your problem,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</a:rPr>
              <a:t>but what you can solve in small runtime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91625" y="1775438"/>
            <a:ext cx="5107865" cy="589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Golden standard:   polynomial time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32912" y="1913159"/>
            <a:ext cx="2136148" cy="50212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56102" y="1951309"/>
            <a:ext cx="2443388" cy="32554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28724" y="5020435"/>
                <a:ext cx="1281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724" y="5020435"/>
                <a:ext cx="1281889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381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4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0" y="7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allAtOnce"/>
      <p:bldP spid="10" grpId="0" animBg="1"/>
      <p:bldP spid="24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Design</a:t>
            </a:r>
          </a:p>
        </p:txBody>
      </p:sp>
      <p:sp>
        <p:nvSpPr>
          <p:cNvPr id="5" name="Can 4"/>
          <p:cNvSpPr>
            <a:spLocks noChangeAspect="1"/>
          </p:cNvSpPr>
          <p:nvPr/>
        </p:nvSpPr>
        <p:spPr bwMode="auto">
          <a:xfrm>
            <a:off x="1981200" y="1295400"/>
            <a:ext cx="4800600" cy="5867400"/>
          </a:xfrm>
          <a:prstGeom prst="can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433624" y="3824008"/>
            <a:ext cx="806411" cy="1141192"/>
            <a:chOff x="7567684" y="1219200"/>
            <a:chExt cx="585004" cy="941802"/>
          </a:xfrm>
        </p:grpSpPr>
        <p:sp>
          <p:nvSpPr>
            <p:cNvPr id="20" name="Freeform 19"/>
            <p:cNvSpPr/>
            <p:nvPr/>
          </p:nvSpPr>
          <p:spPr>
            <a:xfrm>
              <a:off x="7588665" y="1307507"/>
              <a:ext cx="564023" cy="853495"/>
            </a:xfrm>
            <a:custGeom>
              <a:avLst/>
              <a:gdLst>
                <a:gd name="connsiteX0" fmla="*/ 0 w 564023"/>
                <a:gd name="connsiteY0" fmla="*/ 0 h 853495"/>
                <a:gd name="connsiteX1" fmla="*/ 0 w 564023"/>
                <a:gd name="connsiteY1" fmla="*/ 0 h 853495"/>
                <a:gd name="connsiteX2" fmla="*/ 42729 w 564023"/>
                <a:gd name="connsiteY2" fmla="*/ 128186 h 853495"/>
                <a:gd name="connsiteX3" fmla="*/ 68367 w 564023"/>
                <a:gd name="connsiteY3" fmla="*/ 247828 h 853495"/>
                <a:gd name="connsiteX4" fmla="*/ 76913 w 564023"/>
                <a:gd name="connsiteY4" fmla="*/ 290557 h 853495"/>
                <a:gd name="connsiteX5" fmla="*/ 68367 w 564023"/>
                <a:gd name="connsiteY5" fmla="*/ 487110 h 853495"/>
                <a:gd name="connsiteX6" fmla="*/ 34184 w 564023"/>
                <a:gd name="connsiteY6" fmla="*/ 504201 h 853495"/>
                <a:gd name="connsiteX7" fmla="*/ 59821 w 564023"/>
                <a:gd name="connsiteY7" fmla="*/ 769121 h 853495"/>
                <a:gd name="connsiteX8" fmla="*/ 85458 w 564023"/>
                <a:gd name="connsiteY8" fmla="*/ 786213 h 853495"/>
                <a:gd name="connsiteX9" fmla="*/ 119642 w 564023"/>
                <a:gd name="connsiteY9" fmla="*/ 820396 h 853495"/>
                <a:gd name="connsiteX10" fmla="*/ 239283 w 564023"/>
                <a:gd name="connsiteY10" fmla="*/ 828942 h 853495"/>
                <a:gd name="connsiteX11" fmla="*/ 495656 w 564023"/>
                <a:gd name="connsiteY11" fmla="*/ 828942 h 853495"/>
                <a:gd name="connsiteX12" fmla="*/ 529840 w 564023"/>
                <a:gd name="connsiteY12" fmla="*/ 794758 h 853495"/>
                <a:gd name="connsiteX13" fmla="*/ 564023 w 564023"/>
                <a:gd name="connsiteY13" fmla="*/ 786213 h 853495"/>
                <a:gd name="connsiteX14" fmla="*/ 546931 w 564023"/>
                <a:gd name="connsiteY14" fmla="*/ 606751 h 853495"/>
                <a:gd name="connsiteX15" fmla="*/ 538385 w 564023"/>
                <a:gd name="connsiteY15" fmla="*/ 521293 h 853495"/>
                <a:gd name="connsiteX16" fmla="*/ 538385 w 564023"/>
                <a:gd name="connsiteY16" fmla="*/ 213644 h 853495"/>
                <a:gd name="connsiteX17" fmla="*/ 512748 w 564023"/>
                <a:gd name="connsiteY17" fmla="*/ 179461 h 853495"/>
                <a:gd name="connsiteX18" fmla="*/ 512748 w 564023"/>
                <a:gd name="connsiteY18" fmla="*/ 59820 h 853495"/>
                <a:gd name="connsiteX19" fmla="*/ 538385 w 564023"/>
                <a:gd name="connsiteY19" fmla="*/ 51274 h 853495"/>
                <a:gd name="connsiteX20" fmla="*/ 384561 w 564023"/>
                <a:gd name="connsiteY20" fmla="*/ 76912 h 853495"/>
                <a:gd name="connsiteX21" fmla="*/ 256374 w 564023"/>
                <a:gd name="connsiteY21" fmla="*/ 102549 h 853495"/>
                <a:gd name="connsiteX22" fmla="*/ 76913 w 564023"/>
                <a:gd name="connsiteY22" fmla="*/ 94003 h 853495"/>
                <a:gd name="connsiteX23" fmla="*/ 25638 w 564023"/>
                <a:gd name="connsiteY23" fmla="*/ 34183 h 853495"/>
                <a:gd name="connsiteX24" fmla="*/ 0 w 564023"/>
                <a:gd name="connsiteY24" fmla="*/ 0 h 85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4023" h="853495">
                  <a:moveTo>
                    <a:pt x="0" y="0"/>
                  </a:moveTo>
                  <a:lnTo>
                    <a:pt x="0" y="0"/>
                  </a:lnTo>
                  <a:cubicBezTo>
                    <a:pt x="14243" y="42729"/>
                    <a:pt x="29615" y="85097"/>
                    <a:pt x="42729" y="128186"/>
                  </a:cubicBezTo>
                  <a:cubicBezTo>
                    <a:pt x="60953" y="188064"/>
                    <a:pt x="58224" y="192044"/>
                    <a:pt x="68367" y="247828"/>
                  </a:cubicBezTo>
                  <a:cubicBezTo>
                    <a:pt x="70965" y="262119"/>
                    <a:pt x="74064" y="276314"/>
                    <a:pt x="76913" y="290557"/>
                  </a:cubicBezTo>
                  <a:cubicBezTo>
                    <a:pt x="79293" y="328647"/>
                    <a:pt x="101390" y="437575"/>
                    <a:pt x="68367" y="487110"/>
                  </a:cubicBezTo>
                  <a:cubicBezTo>
                    <a:pt x="61301" y="497710"/>
                    <a:pt x="45578" y="498504"/>
                    <a:pt x="34184" y="504201"/>
                  </a:cubicBezTo>
                  <a:cubicBezTo>
                    <a:pt x="34267" y="506520"/>
                    <a:pt x="-408" y="708892"/>
                    <a:pt x="59821" y="769121"/>
                  </a:cubicBezTo>
                  <a:cubicBezTo>
                    <a:pt x="67084" y="776384"/>
                    <a:pt x="77660" y="779529"/>
                    <a:pt x="85458" y="786213"/>
                  </a:cubicBezTo>
                  <a:cubicBezTo>
                    <a:pt x="97693" y="796700"/>
                    <a:pt x="104116" y="816083"/>
                    <a:pt x="119642" y="820396"/>
                  </a:cubicBezTo>
                  <a:cubicBezTo>
                    <a:pt x="158165" y="831097"/>
                    <a:pt x="199403" y="826093"/>
                    <a:pt x="239283" y="828942"/>
                  </a:cubicBezTo>
                  <a:cubicBezTo>
                    <a:pt x="344097" y="858888"/>
                    <a:pt x="336290" y="864357"/>
                    <a:pt x="495656" y="828942"/>
                  </a:cubicBezTo>
                  <a:cubicBezTo>
                    <a:pt x="511387" y="825446"/>
                    <a:pt x="516175" y="803299"/>
                    <a:pt x="529840" y="794758"/>
                  </a:cubicBezTo>
                  <a:cubicBezTo>
                    <a:pt x="539800" y="788533"/>
                    <a:pt x="552629" y="789061"/>
                    <a:pt x="564023" y="786213"/>
                  </a:cubicBezTo>
                  <a:cubicBezTo>
                    <a:pt x="558326" y="726392"/>
                    <a:pt x="560955" y="665183"/>
                    <a:pt x="546931" y="606751"/>
                  </a:cubicBezTo>
                  <a:cubicBezTo>
                    <a:pt x="523728" y="510071"/>
                    <a:pt x="476498" y="645070"/>
                    <a:pt x="538385" y="521293"/>
                  </a:cubicBezTo>
                  <a:cubicBezTo>
                    <a:pt x="553462" y="400680"/>
                    <a:pt x="559458" y="382226"/>
                    <a:pt x="538385" y="213644"/>
                  </a:cubicBezTo>
                  <a:cubicBezTo>
                    <a:pt x="536618" y="199511"/>
                    <a:pt x="521294" y="190855"/>
                    <a:pt x="512748" y="179461"/>
                  </a:cubicBezTo>
                  <a:cubicBezTo>
                    <a:pt x="501539" y="134627"/>
                    <a:pt x="492599" y="115230"/>
                    <a:pt x="512748" y="59820"/>
                  </a:cubicBezTo>
                  <a:cubicBezTo>
                    <a:pt x="515826" y="51354"/>
                    <a:pt x="547314" y="50083"/>
                    <a:pt x="538385" y="51274"/>
                  </a:cubicBezTo>
                  <a:cubicBezTo>
                    <a:pt x="486859" y="58144"/>
                    <a:pt x="433876" y="60474"/>
                    <a:pt x="384561" y="76912"/>
                  </a:cubicBezTo>
                  <a:cubicBezTo>
                    <a:pt x="308815" y="102160"/>
                    <a:pt x="351192" y="92013"/>
                    <a:pt x="256374" y="102549"/>
                  </a:cubicBezTo>
                  <a:cubicBezTo>
                    <a:pt x="196554" y="99700"/>
                    <a:pt x="136049" y="103465"/>
                    <a:pt x="76913" y="94003"/>
                  </a:cubicBezTo>
                  <a:cubicBezTo>
                    <a:pt x="32476" y="86893"/>
                    <a:pt x="49153" y="57698"/>
                    <a:pt x="25638" y="34183"/>
                  </a:cubicBezTo>
                  <a:cubicBezTo>
                    <a:pt x="21609" y="30154"/>
                    <a:pt x="4273" y="5697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567684" y="1219200"/>
              <a:ext cx="566382" cy="213815"/>
            </a:xfrm>
            <a:custGeom>
              <a:avLst/>
              <a:gdLst>
                <a:gd name="connsiteX0" fmla="*/ 0 w 566382"/>
                <a:gd name="connsiteY0" fmla="*/ 163773 h 300251"/>
                <a:gd name="connsiteX1" fmla="*/ 0 w 566382"/>
                <a:gd name="connsiteY1" fmla="*/ 163773 h 300251"/>
                <a:gd name="connsiteX2" fmla="*/ 40943 w 566382"/>
                <a:gd name="connsiteY2" fmla="*/ 211540 h 300251"/>
                <a:gd name="connsiteX3" fmla="*/ 61415 w 566382"/>
                <a:gd name="connsiteY3" fmla="*/ 232012 h 300251"/>
                <a:gd name="connsiteX4" fmla="*/ 75062 w 566382"/>
                <a:gd name="connsiteY4" fmla="*/ 252484 h 300251"/>
                <a:gd name="connsiteX5" fmla="*/ 81886 w 566382"/>
                <a:gd name="connsiteY5" fmla="*/ 272955 h 300251"/>
                <a:gd name="connsiteX6" fmla="*/ 102358 w 566382"/>
                <a:gd name="connsiteY6" fmla="*/ 279779 h 300251"/>
                <a:gd name="connsiteX7" fmla="*/ 156949 w 566382"/>
                <a:gd name="connsiteY7" fmla="*/ 286603 h 300251"/>
                <a:gd name="connsiteX8" fmla="*/ 341194 w 566382"/>
                <a:gd name="connsiteY8" fmla="*/ 300251 h 300251"/>
                <a:gd name="connsiteX9" fmla="*/ 429904 w 566382"/>
                <a:gd name="connsiteY9" fmla="*/ 286603 h 300251"/>
                <a:gd name="connsiteX10" fmla="*/ 450376 w 566382"/>
                <a:gd name="connsiteY10" fmla="*/ 279779 h 300251"/>
                <a:gd name="connsiteX11" fmla="*/ 470847 w 566382"/>
                <a:gd name="connsiteY11" fmla="*/ 259308 h 300251"/>
                <a:gd name="connsiteX12" fmla="*/ 518615 w 566382"/>
                <a:gd name="connsiteY12" fmla="*/ 245660 h 300251"/>
                <a:gd name="connsiteX13" fmla="*/ 539086 w 566382"/>
                <a:gd name="connsiteY13" fmla="*/ 225188 h 300251"/>
                <a:gd name="connsiteX14" fmla="*/ 559558 w 566382"/>
                <a:gd name="connsiteY14" fmla="*/ 211540 h 300251"/>
                <a:gd name="connsiteX15" fmla="*/ 566382 w 566382"/>
                <a:gd name="connsiteY15" fmla="*/ 184245 h 300251"/>
                <a:gd name="connsiteX16" fmla="*/ 518615 w 566382"/>
                <a:gd name="connsiteY16" fmla="*/ 47767 h 300251"/>
                <a:gd name="connsiteX17" fmla="*/ 402609 w 566382"/>
                <a:gd name="connsiteY17" fmla="*/ 0 h 300251"/>
                <a:gd name="connsiteX18" fmla="*/ 170597 w 566382"/>
                <a:gd name="connsiteY18" fmla="*/ 13648 h 300251"/>
                <a:gd name="connsiteX19" fmla="*/ 129653 w 566382"/>
                <a:gd name="connsiteY19" fmla="*/ 40943 h 300251"/>
                <a:gd name="connsiteX20" fmla="*/ 102358 w 566382"/>
                <a:gd name="connsiteY20" fmla="*/ 54591 h 300251"/>
                <a:gd name="connsiteX21" fmla="*/ 61415 w 566382"/>
                <a:gd name="connsiteY21" fmla="*/ 102358 h 300251"/>
                <a:gd name="connsiteX22" fmla="*/ 40943 w 566382"/>
                <a:gd name="connsiteY22" fmla="*/ 143302 h 300251"/>
                <a:gd name="connsiteX23" fmla="*/ 0 w 566382"/>
                <a:gd name="connsiteY23" fmla="*/ 163773 h 30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6382" h="300251">
                  <a:moveTo>
                    <a:pt x="0" y="163773"/>
                  </a:moveTo>
                  <a:lnTo>
                    <a:pt x="0" y="163773"/>
                  </a:lnTo>
                  <a:cubicBezTo>
                    <a:pt x="13648" y="179695"/>
                    <a:pt x="26914" y="195952"/>
                    <a:pt x="40943" y="211540"/>
                  </a:cubicBezTo>
                  <a:cubicBezTo>
                    <a:pt x="47399" y="218713"/>
                    <a:pt x="55237" y="224598"/>
                    <a:pt x="61415" y="232012"/>
                  </a:cubicBezTo>
                  <a:cubicBezTo>
                    <a:pt x="66665" y="238312"/>
                    <a:pt x="71394" y="245149"/>
                    <a:pt x="75062" y="252484"/>
                  </a:cubicBezTo>
                  <a:cubicBezTo>
                    <a:pt x="78279" y="258917"/>
                    <a:pt x="76800" y="267869"/>
                    <a:pt x="81886" y="272955"/>
                  </a:cubicBezTo>
                  <a:cubicBezTo>
                    <a:pt x="86972" y="278041"/>
                    <a:pt x="95281" y="278492"/>
                    <a:pt x="102358" y="279779"/>
                  </a:cubicBezTo>
                  <a:cubicBezTo>
                    <a:pt x="120401" y="283060"/>
                    <a:pt x="138677" y="285037"/>
                    <a:pt x="156949" y="286603"/>
                  </a:cubicBezTo>
                  <a:cubicBezTo>
                    <a:pt x="218307" y="291862"/>
                    <a:pt x="279779" y="295702"/>
                    <a:pt x="341194" y="300251"/>
                  </a:cubicBezTo>
                  <a:cubicBezTo>
                    <a:pt x="370764" y="295702"/>
                    <a:pt x="400499" y="292117"/>
                    <a:pt x="429904" y="286603"/>
                  </a:cubicBezTo>
                  <a:cubicBezTo>
                    <a:pt x="436974" y="285277"/>
                    <a:pt x="444391" y="283769"/>
                    <a:pt x="450376" y="279779"/>
                  </a:cubicBezTo>
                  <a:cubicBezTo>
                    <a:pt x="458405" y="274426"/>
                    <a:pt x="462818" y="264661"/>
                    <a:pt x="470847" y="259308"/>
                  </a:cubicBezTo>
                  <a:cubicBezTo>
                    <a:pt x="476721" y="255392"/>
                    <a:pt x="514975" y="246570"/>
                    <a:pt x="518615" y="245660"/>
                  </a:cubicBezTo>
                  <a:cubicBezTo>
                    <a:pt x="525439" y="238836"/>
                    <a:pt x="531672" y="231366"/>
                    <a:pt x="539086" y="225188"/>
                  </a:cubicBezTo>
                  <a:cubicBezTo>
                    <a:pt x="545386" y="219937"/>
                    <a:pt x="555009" y="218364"/>
                    <a:pt x="559558" y="211540"/>
                  </a:cubicBezTo>
                  <a:cubicBezTo>
                    <a:pt x="564760" y="203737"/>
                    <a:pt x="564107" y="193343"/>
                    <a:pt x="566382" y="184245"/>
                  </a:cubicBezTo>
                  <a:cubicBezTo>
                    <a:pt x="561161" y="105927"/>
                    <a:pt x="584381" y="82080"/>
                    <a:pt x="518615" y="47767"/>
                  </a:cubicBezTo>
                  <a:cubicBezTo>
                    <a:pt x="481539" y="28423"/>
                    <a:pt x="402609" y="0"/>
                    <a:pt x="402609" y="0"/>
                  </a:cubicBezTo>
                  <a:cubicBezTo>
                    <a:pt x="325272" y="4549"/>
                    <a:pt x="247211" y="2156"/>
                    <a:pt x="170597" y="13648"/>
                  </a:cubicBezTo>
                  <a:cubicBezTo>
                    <a:pt x="154376" y="16081"/>
                    <a:pt x="143718" y="32504"/>
                    <a:pt x="129653" y="40943"/>
                  </a:cubicBezTo>
                  <a:cubicBezTo>
                    <a:pt x="120930" y="46177"/>
                    <a:pt x="110496" y="48488"/>
                    <a:pt x="102358" y="54591"/>
                  </a:cubicBezTo>
                  <a:cubicBezTo>
                    <a:pt x="86459" y="66515"/>
                    <a:pt x="71240" y="84674"/>
                    <a:pt x="61415" y="102358"/>
                  </a:cubicBezTo>
                  <a:cubicBezTo>
                    <a:pt x="54005" y="115697"/>
                    <a:pt x="50098" y="131095"/>
                    <a:pt x="40943" y="143302"/>
                  </a:cubicBezTo>
                  <a:cubicBezTo>
                    <a:pt x="-8465" y="209179"/>
                    <a:pt x="6824" y="160361"/>
                    <a:pt x="0" y="163773"/>
                  </a:cubicBezTo>
                  <a:close/>
                </a:path>
              </a:pathLst>
            </a:custGeom>
            <a:solidFill>
              <a:srgbClr val="CCE9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97968" y="4146296"/>
            <a:ext cx="2946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Algorithm(            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29155" y="4127479"/>
                <a:ext cx="57579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55" y="4127479"/>
                <a:ext cx="575799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1903767" y="1143000"/>
            <a:ext cx="5107865" cy="589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New goal:  linear (or less) time</a:t>
            </a:r>
          </a:p>
        </p:txBody>
      </p:sp>
      <p:sp>
        <p:nvSpPr>
          <p:cNvPr id="27" name="Wave 26"/>
          <p:cNvSpPr/>
          <p:nvPr/>
        </p:nvSpPr>
        <p:spPr>
          <a:xfrm rot="20200975">
            <a:off x="5810242" y="1316187"/>
            <a:ext cx="1496619" cy="355702"/>
          </a:xfrm>
          <a:prstGeom prst="wave">
            <a:avLst>
              <a:gd name="adj1" fmla="val 6898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69230" y="5411366"/>
            <a:ext cx="7710339" cy="883315"/>
          </a:xfrm>
          <a:prstGeom prst="roundRect">
            <a:avLst/>
          </a:prstGeom>
          <a:solidFill>
            <a:srgbClr val="FFE6E6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Ask not what runtime is achievable for your problem,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</a:rPr>
              <a:t>but what you can solve in small runtime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4209433" y="140402"/>
            <a:ext cx="4934567" cy="883315"/>
          </a:xfrm>
          <a:prstGeom prst="wedgeRoundRectCallout">
            <a:avLst>
              <a:gd name="adj1" fmla="val 729"/>
              <a:gd name="adj2" fmla="val 7618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 err="1">
                <a:solidFill>
                  <a:schemeClr val="tx1"/>
                </a:solidFill>
              </a:rPr>
              <a:t>eg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b="1" dirty="0">
                <a:solidFill>
                  <a:schemeClr val="tx1"/>
                </a:solidFill>
              </a:rPr>
              <a:t>space:</a:t>
            </a:r>
            <a:r>
              <a:rPr lang="en-US" sz="2300" dirty="0">
                <a:solidFill>
                  <a:schemeClr val="tx1"/>
                </a:solidFill>
              </a:rPr>
              <a:t> working memory &lt;&lt; all data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communication,…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46915"/>
            <a:ext cx="1333500" cy="13335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 rot="20774212">
            <a:off x="-73663" y="-223176"/>
            <a:ext cx="1885785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Modern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28724" y="5020435"/>
                <a:ext cx="1174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724" y="5020435"/>
                <a:ext cx="117455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468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03C566B4-3591-1641-B13E-6DD4FC66C493}"/>
              </a:ext>
            </a:extLst>
          </p:cNvPr>
          <p:cNvSpPr/>
          <p:nvPr/>
        </p:nvSpPr>
        <p:spPr>
          <a:xfrm>
            <a:off x="5499851" y="2408470"/>
            <a:ext cx="2309578" cy="883315"/>
          </a:xfrm>
          <a:prstGeom prst="wedgeRoundRectCallout">
            <a:avLst>
              <a:gd name="adj1" fmla="val 19667"/>
              <a:gd name="adj2" fmla="val 15354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tx1"/>
                </a:solidFill>
              </a:rPr>
              <a:t>approximately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randomized</a:t>
            </a:r>
          </a:p>
        </p:txBody>
      </p:sp>
    </p:spTree>
    <p:extLst>
      <p:ext uri="{BB962C8B-B14F-4D97-AF65-F5344CB8AC3E}">
        <p14:creationId xmlns:p14="http://schemas.microsoft.com/office/powerpoint/2010/main" val="24413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5" grpId="1"/>
      <p:bldP spid="27" grpId="0" animBg="1"/>
      <p:bldP spid="35" grpId="0" animBg="1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5CA9A01E-03E6-474A-ABDF-E29AACB7087D}"/>
                  </a:ext>
                </a:extLst>
              </p:cNvPr>
              <p:cNvSpPr/>
              <p:nvPr/>
            </p:nvSpPr>
            <p:spPr>
              <a:xfrm>
                <a:off x="5409535" y="1394490"/>
                <a:ext cx="2732221" cy="80582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chemeClr val="tx1"/>
                    </a:solidFill>
                  </a:rPr>
                  <a:t>Classic algorithms: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5CA9A01E-03E6-474A-ABDF-E29AACB70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535" y="1394490"/>
                <a:ext cx="2732221" cy="80582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9" descr="tw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03" y="4505964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1" descr="tw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29" y="3691314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5" descr="e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40" y="3624639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7" descr="n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40" y="3022987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9" descr="sev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22" y="4207239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two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365" y="4277382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53559" y="2670369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16881" y="4043480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001100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110100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24" name="Equal 23"/>
          <p:cNvSpPr/>
          <p:nvPr/>
        </p:nvSpPr>
        <p:spPr bwMode="auto">
          <a:xfrm rot="1977308">
            <a:off x="3528234" y="3489702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5" name="Equal 24"/>
          <p:cNvSpPr/>
          <p:nvPr/>
        </p:nvSpPr>
        <p:spPr bwMode="auto">
          <a:xfrm>
            <a:off x="2943944" y="4502933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Methodology 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54955" y="2670369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011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0100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0001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010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316486" y="4043480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001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0100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0001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110</a:t>
            </a:r>
            <a:r>
              <a:rPr lang="en-US" sz="1000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2416856">
                <a:off x="3353402" y="3199483"/>
                <a:ext cx="7569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16856">
                <a:off x="3353402" y="3199483"/>
                <a:ext cx="756938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46339" y="4201864"/>
                <a:ext cx="7569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339" y="4201864"/>
                <a:ext cx="756938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45775" y="2713599"/>
            <a:ext cx="322810" cy="302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36548" y="4584447"/>
            <a:ext cx="336273" cy="315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49505" y="4477897"/>
            <a:ext cx="341275" cy="3640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347449" y="1201510"/>
            <a:ext cx="7988241" cy="1123712"/>
            <a:chOff x="-18515" y="4062822"/>
            <a:chExt cx="7988241" cy="1123712"/>
          </a:xfrm>
        </p:grpSpPr>
        <p:sp>
          <p:nvSpPr>
            <p:cNvPr id="5" name="Rounded Rectangle 4"/>
            <p:cNvSpPr/>
            <p:nvPr/>
          </p:nvSpPr>
          <p:spPr>
            <a:xfrm>
              <a:off x="-18515" y="4062822"/>
              <a:ext cx="3155827" cy="1123712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008000"/>
                  </a:solidFill>
                </a:rPr>
                <a:t>Efficient representation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790241" y="4318211"/>
              <a:ext cx="3179485" cy="61293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Fast algorithms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388228" y="4474968"/>
              <a:ext cx="883315" cy="345645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7913235" y="2919387"/>
            <a:ext cx="688108" cy="88225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 rot="20096867">
            <a:off x="4076332" y="2678982"/>
            <a:ext cx="692987" cy="1044638"/>
            <a:chOff x="5582141" y="3290087"/>
            <a:chExt cx="692987" cy="1044638"/>
          </a:xfrm>
        </p:grpSpPr>
        <p:sp>
          <p:nvSpPr>
            <p:cNvPr id="39" name="Flowchart: Manual Operation 38"/>
            <p:cNvSpPr/>
            <p:nvPr/>
          </p:nvSpPr>
          <p:spPr>
            <a:xfrm rot="3367106">
              <a:off x="5540763" y="3600360"/>
              <a:ext cx="1044638" cy="424092"/>
            </a:xfrm>
            <a:prstGeom prst="flowChartManualOperat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row: Right 39"/>
            <p:cNvSpPr/>
            <p:nvPr/>
          </p:nvSpPr>
          <p:spPr>
            <a:xfrm rot="19555886">
              <a:off x="5582141" y="3906197"/>
              <a:ext cx="339695" cy="2325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Arrow Connector 40"/>
          <p:cNvCxnSpPr>
            <a:cxnSpLocks/>
          </p:cNvCxnSpPr>
          <p:nvPr/>
        </p:nvCxnSpPr>
        <p:spPr>
          <a:xfrm>
            <a:off x="4694896" y="2545071"/>
            <a:ext cx="232561" cy="4109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 rot="3205356">
            <a:off x="7251015" y="2579738"/>
            <a:ext cx="692987" cy="1044638"/>
            <a:chOff x="5582141" y="3290087"/>
            <a:chExt cx="692987" cy="1044638"/>
          </a:xfrm>
        </p:grpSpPr>
        <p:sp>
          <p:nvSpPr>
            <p:cNvPr id="43" name="Flowchart: Manual Operation 42"/>
            <p:cNvSpPr/>
            <p:nvPr/>
          </p:nvSpPr>
          <p:spPr>
            <a:xfrm rot="3367106">
              <a:off x="5540763" y="3600360"/>
              <a:ext cx="1044638" cy="424092"/>
            </a:xfrm>
            <a:prstGeom prst="flowChartManualOperat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Arrow: Right 43"/>
            <p:cNvSpPr/>
            <p:nvPr/>
          </p:nvSpPr>
          <p:spPr>
            <a:xfrm rot="19555886">
              <a:off x="5582141" y="3906197"/>
              <a:ext cx="339695" cy="2325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Vertical Scroll 8"/>
          <p:cNvSpPr/>
          <p:nvPr/>
        </p:nvSpPr>
        <p:spPr>
          <a:xfrm>
            <a:off x="90796" y="2990663"/>
            <a:ext cx="2335732" cy="1962507"/>
          </a:xfrm>
          <a:prstGeom prst="verticalScroll">
            <a:avLst>
              <a:gd name="adj" fmla="val 996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good for specific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lossy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3830" y="2775604"/>
            <a:ext cx="2308011" cy="713759"/>
            <a:chOff x="94686" y="1695021"/>
            <a:chExt cx="2308011" cy="713759"/>
          </a:xfrm>
        </p:grpSpPr>
        <p:sp>
          <p:nvSpPr>
            <p:cNvPr id="30" name="Rounded Rectangle 29"/>
            <p:cNvSpPr/>
            <p:nvPr/>
          </p:nvSpPr>
          <p:spPr>
            <a:xfrm>
              <a:off x="94686" y="1695021"/>
              <a:ext cx="2308011" cy="713759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300" b="1" dirty="0">
                  <a:solidFill>
                    <a:srgbClr val="008000"/>
                  </a:solidFill>
                </a:rPr>
                <a:t>dimension </a:t>
              </a:r>
            </a:p>
            <a:p>
              <a:pPr algn="r"/>
              <a:r>
                <a:rPr lang="en-US" sz="2300" b="1" dirty="0">
                  <a:solidFill>
                    <a:srgbClr val="008000"/>
                  </a:solidFill>
                </a:rPr>
                <a:t>reduction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054" y="1741369"/>
              <a:ext cx="591517" cy="591517"/>
            </a:xfrm>
            <a:prstGeom prst="rect">
              <a:avLst/>
            </a:prstGeom>
          </p:spPr>
        </p:pic>
      </p:grpSp>
      <p:sp>
        <p:nvSpPr>
          <p:cNvPr id="31" name="Right Arrow 30"/>
          <p:cNvSpPr/>
          <p:nvPr/>
        </p:nvSpPr>
        <p:spPr>
          <a:xfrm rot="18071703">
            <a:off x="1442884" y="2246159"/>
            <a:ext cx="571988" cy="34564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85">
                <a:extLst>
                  <a:ext uri="{FF2B5EF4-FFF2-40B4-BE49-F238E27FC236}">
                    <a16:creationId xmlns:a16="http://schemas.microsoft.com/office/drawing/2014/main" id="{634B2D3D-9D4C-43A5-9373-082FFC6AEBFA}"/>
                  </a:ext>
                </a:extLst>
              </p:cNvPr>
              <p:cNvSpPr/>
              <p:nvPr/>
            </p:nvSpPr>
            <p:spPr>
              <a:xfrm>
                <a:off x="219063" y="5107484"/>
                <a:ext cx="5927542" cy="1332351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lvl="1"/>
                <a:r>
                  <a:rPr lang="en-US" sz="2000" b="1" dirty="0">
                    <a:solidFill>
                      <a:srgbClr val="008000"/>
                    </a:solidFill>
                  </a:rPr>
                  <a:t>Dimension reduction: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linear </a:t>
                </a:r>
                <a:r>
                  <a:rPr lang="en-US" sz="2000" dirty="0">
                    <a:solidFill>
                      <a:schemeClr val="tx1"/>
                    </a:solidFill>
                  </a:rPr>
                  <a:t>map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s.t: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any points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lvl="2"/>
                <a:r>
                  <a:rPr lang="en-US" sz="2000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num>
                              <m:den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ounded Rectangle 85">
                <a:extLst>
                  <a:ext uri="{FF2B5EF4-FFF2-40B4-BE49-F238E27FC236}">
                    <a16:creationId xmlns:a16="http://schemas.microsoft.com/office/drawing/2014/main" id="{634B2D3D-9D4C-43A5-9373-082FFC6AE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63" y="5107484"/>
                <a:ext cx="5927542" cy="1332351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peech Bubble: Rectangle with Corners Rounded 50">
                <a:extLst>
                  <a:ext uri="{FF2B5EF4-FFF2-40B4-BE49-F238E27FC236}">
                    <a16:creationId xmlns:a16="http://schemas.microsoft.com/office/drawing/2014/main" id="{789E09E1-C8BF-4B3A-91F6-C948D59B8644}"/>
                  </a:ext>
                </a:extLst>
              </p:cNvPr>
              <p:cNvSpPr/>
              <p:nvPr/>
            </p:nvSpPr>
            <p:spPr>
              <a:xfrm>
                <a:off x="6426530" y="5120454"/>
                <a:ext cx="2638855" cy="1585146"/>
              </a:xfrm>
              <a:prstGeom prst="wedgeRoundRectCallout">
                <a:avLst>
                  <a:gd name="adj1" fmla="val -60244"/>
                  <a:gd name="adj2" fmla="val -23014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rgbClr val="0000CC"/>
                    </a:solidFill>
                  </a:rPr>
                  <a:t>[Johnson-Lindenstrauss’84]: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= Gaussian matrix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Speech Bubble: Rectangle with Corners Rounded 50">
                <a:extLst>
                  <a:ext uri="{FF2B5EF4-FFF2-40B4-BE49-F238E27FC236}">
                    <a16:creationId xmlns:a16="http://schemas.microsoft.com/office/drawing/2014/main" id="{789E09E1-C8BF-4B3A-91F6-C948D59B86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530" y="5120454"/>
                <a:ext cx="2638855" cy="1585146"/>
              </a:xfrm>
              <a:prstGeom prst="wedgeRoundRectCallout">
                <a:avLst>
                  <a:gd name="adj1" fmla="val -60244"/>
                  <a:gd name="adj2" fmla="val -23014"/>
                  <a:gd name="adj3" fmla="val 16667"/>
                </a:avLst>
              </a:prstGeom>
              <a:blipFill>
                <a:blip r:embed="rId21"/>
                <a:stretch>
                  <a:fillRect t="-4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ight Arrow 6">
            <a:extLst>
              <a:ext uri="{FF2B5EF4-FFF2-40B4-BE49-F238E27FC236}">
                <a16:creationId xmlns:a16="http://schemas.microsoft.com/office/drawing/2014/main" id="{8E566D15-757E-4A19-BBCF-214516B1803E}"/>
              </a:ext>
            </a:extLst>
          </p:cNvPr>
          <p:cNvSpPr/>
          <p:nvPr/>
        </p:nvSpPr>
        <p:spPr>
          <a:xfrm rot="20413120">
            <a:off x="3468435" y="1111254"/>
            <a:ext cx="883315" cy="34564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BB60C8F6-9489-4B6F-8354-6D2D4C8D500C}"/>
              </a:ext>
            </a:extLst>
          </p:cNvPr>
          <p:cNvSpPr/>
          <p:nvPr/>
        </p:nvSpPr>
        <p:spPr>
          <a:xfrm>
            <a:off x="4475436" y="598303"/>
            <a:ext cx="4013876" cy="6129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Small space algorithms</a:t>
            </a:r>
          </a:p>
        </p:txBody>
      </p:sp>
    </p:spTree>
    <p:extLst>
      <p:ext uri="{BB962C8B-B14F-4D97-AF65-F5344CB8AC3E}">
        <p14:creationId xmlns:p14="http://schemas.microsoft.com/office/powerpoint/2010/main" val="10655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2" grpId="0"/>
      <p:bldP spid="23" grpId="0"/>
      <p:bldP spid="24" grpId="0" animBg="1"/>
      <p:bldP spid="25" grpId="0" animBg="1"/>
      <p:bldP spid="20" grpId="0"/>
      <p:bldP spid="26" grpId="0"/>
      <p:bldP spid="27" grpId="0"/>
      <p:bldP spid="28" grpId="0"/>
      <p:bldP spid="9" grpId="0" animBg="1"/>
      <p:bldP spid="31" grpId="0" animBg="1"/>
      <p:bldP spid="45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Dimension reduction</a:t>
            </a:r>
          </a:p>
          <a:p>
            <a:pPr lvl="1"/>
            <a:r>
              <a:rPr lang="en-US" dirty="0"/>
              <a:t>Application: Numerical Linear Algebra</a:t>
            </a:r>
          </a:p>
          <a:p>
            <a:r>
              <a:rPr lang="en-US" dirty="0"/>
              <a:t>Sketching</a:t>
            </a:r>
          </a:p>
          <a:p>
            <a:pPr lvl="1"/>
            <a:r>
              <a:rPr lang="en-US" dirty="0"/>
              <a:t>Application: Streaming</a:t>
            </a:r>
          </a:p>
          <a:p>
            <a:r>
              <a:rPr lang="en-US" dirty="0"/>
              <a:t>Space partitions:</a:t>
            </a:r>
          </a:p>
          <a:p>
            <a:pPr lvl="1"/>
            <a:r>
              <a:rPr lang="en-US" dirty="0"/>
              <a:t>Application: Nearest Neighbor Search</a:t>
            </a:r>
          </a:p>
          <a:p>
            <a:r>
              <a:rPr lang="en-US" dirty="0"/>
              <a:t>and more…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 Reduction: </a:t>
            </a:r>
            <a:br>
              <a:rPr lang="en-US" dirty="0"/>
            </a:br>
            <a:r>
              <a:rPr lang="en-US" dirty="0"/>
              <a:t>Johnson-</a:t>
            </a:r>
            <a:r>
              <a:rPr lang="en-US" dirty="0" err="1"/>
              <a:t>Lindenstrauss</a:t>
            </a:r>
            <a:r>
              <a:rPr lang="en-US" dirty="0"/>
              <a:t> Lemma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[JL84]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55199"/>
                <a:ext cx="8229600" cy="4962151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48640" lvl="2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Preserves distances among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points with probability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choosing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55199"/>
                <a:ext cx="8229600" cy="4962151"/>
              </a:xfrm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85">
                <a:extLst>
                  <a:ext uri="{FF2B5EF4-FFF2-40B4-BE49-F238E27FC236}">
                    <a16:creationId xmlns:a16="http://schemas.microsoft.com/office/drawing/2014/main" id="{6EE8C25E-2F54-4D19-954F-40285004F5D0}"/>
                  </a:ext>
                </a:extLst>
              </p:cNvPr>
              <p:cNvSpPr/>
              <p:nvPr/>
            </p:nvSpPr>
            <p:spPr>
              <a:xfrm>
                <a:off x="170855" y="1446834"/>
                <a:ext cx="5927542" cy="1332351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lvl="1"/>
                <a:r>
                  <a:rPr lang="en-US" sz="2000" b="1" dirty="0">
                    <a:solidFill>
                      <a:srgbClr val="008000"/>
                    </a:solidFill>
                  </a:rPr>
                  <a:t>Dimension reduction: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linear </a:t>
                </a:r>
                <a:r>
                  <a:rPr lang="en-US" sz="2000" dirty="0">
                    <a:solidFill>
                      <a:schemeClr val="tx1"/>
                    </a:solidFill>
                  </a:rPr>
                  <a:t>map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s.t:</a:t>
                </a:r>
              </a:p>
              <a:p>
                <a:pPr marL="3429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any points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lvl="2"/>
                <a:r>
                  <a:rPr lang="en-US" sz="2000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num>
                              <m:den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85">
                <a:extLst>
                  <a:ext uri="{FF2B5EF4-FFF2-40B4-BE49-F238E27FC236}">
                    <a16:creationId xmlns:a16="http://schemas.microsoft.com/office/drawing/2014/main" id="{6EE8C25E-2F54-4D19-954F-40285004F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55" y="1446834"/>
                <a:ext cx="5927542" cy="133235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C95BA76B-2D17-4370-813C-D11BC04C9949}"/>
                  </a:ext>
                </a:extLst>
              </p:cNvPr>
              <p:cNvSpPr/>
              <p:nvPr/>
            </p:nvSpPr>
            <p:spPr>
              <a:xfrm>
                <a:off x="6378322" y="1459804"/>
                <a:ext cx="2638855" cy="2007601"/>
              </a:xfrm>
              <a:prstGeom prst="wedgeRoundRectCallout">
                <a:avLst>
                  <a:gd name="adj1" fmla="val -60244"/>
                  <a:gd name="adj2" fmla="val -23014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rgbClr val="0000CC"/>
                    </a:solidFill>
                  </a:rPr>
                  <a:t>[Johnson-Lindenstrauss’84]: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take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 Gaussian matrix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then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C95BA76B-2D17-4370-813C-D11BC04C9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22" y="1459804"/>
                <a:ext cx="2638855" cy="2007601"/>
              </a:xfrm>
              <a:prstGeom prst="wedgeRoundRectCallout">
                <a:avLst>
                  <a:gd name="adj1" fmla="val -60244"/>
                  <a:gd name="adj2" fmla="val -2301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8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Numerical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6724"/>
                <a:ext cx="8229600" cy="487743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</a:rPr>
                  <a:t>Problem: </a:t>
                </a:r>
                <a:r>
                  <a:rPr lang="en-US" dirty="0"/>
                  <a:t>Least Square Regression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approximation </a:t>
                </a:r>
              </a:p>
              <a:p>
                <a:r>
                  <a:rPr lang="en-US" dirty="0"/>
                  <a:t>Usual (exact) solution:</a:t>
                </a:r>
              </a:p>
              <a:p>
                <a:pPr lvl="1"/>
                <a:r>
                  <a:rPr lang="en-US" dirty="0"/>
                  <a:t>Perform SVD (singular value decomposition)</a:t>
                </a:r>
              </a:p>
              <a:p>
                <a:pPr lvl="1"/>
                <a:r>
                  <a:rPr lang="en-US" dirty="0"/>
                  <a:t>Takes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1.373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r>
                  <a:rPr lang="en-US" dirty="0"/>
                  <a:t>Faster?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6724"/>
                <a:ext cx="8229600" cy="4877435"/>
              </a:xfrm>
              <a:blipFill>
                <a:blip r:embed="rId2"/>
                <a:stretch>
                  <a:fillRect l="-667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E6B468-6F1A-4DEB-AF3A-9DFFBD91B91F}"/>
                  </a:ext>
                </a:extLst>
              </p:cNvPr>
              <p:cNvSpPr/>
              <p:nvPr/>
            </p:nvSpPr>
            <p:spPr>
              <a:xfrm>
                <a:off x="6173950" y="450819"/>
                <a:ext cx="960125" cy="18434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E6B468-6F1A-4DEB-AF3A-9DFFBD91B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50" y="450819"/>
                <a:ext cx="960125" cy="1843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8A425B-62D9-4142-82E6-FC15CD366A43}"/>
                  </a:ext>
                </a:extLst>
              </p:cNvPr>
              <p:cNvSpPr/>
              <p:nvPr/>
            </p:nvSpPr>
            <p:spPr>
              <a:xfrm>
                <a:off x="8372875" y="465880"/>
                <a:ext cx="270055" cy="184344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8A425B-62D9-4142-82E6-FC15CD36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875" y="465880"/>
                <a:ext cx="270055" cy="1843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43DCEA-9A0B-4861-BE58-AF7C4F2F4B45}"/>
                  </a:ext>
                </a:extLst>
              </p:cNvPr>
              <p:cNvSpPr txBox="1"/>
              <p:nvPr/>
            </p:nvSpPr>
            <p:spPr>
              <a:xfrm>
                <a:off x="7529185" y="1121471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43DCEA-9A0B-4861-BE58-AF7C4F2F4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185" y="1121471"/>
                <a:ext cx="551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54B5C44-3D29-4B5B-864B-E3D4D91FA6A9}"/>
                  </a:ext>
                </a:extLst>
              </p:cNvPr>
              <p:cNvSpPr/>
              <p:nvPr/>
            </p:nvSpPr>
            <p:spPr>
              <a:xfrm>
                <a:off x="7230914" y="439870"/>
                <a:ext cx="270055" cy="105156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54B5C44-3D29-4B5B-864B-E3D4D91FA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914" y="439870"/>
                <a:ext cx="270055" cy="1051568"/>
              </a:xfrm>
              <a:prstGeom prst="rect">
                <a:avLst/>
              </a:prstGeom>
              <a:blipFill>
                <a:blip r:embed="rId6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EE4708-E26B-473A-B033-5BD3B81DB4B7}"/>
              </a:ext>
            </a:extLst>
          </p:cNvPr>
          <p:cNvCxnSpPr>
            <a:cxnSpLocks/>
          </p:cNvCxnSpPr>
          <p:nvPr/>
        </p:nvCxnSpPr>
        <p:spPr>
          <a:xfrm>
            <a:off x="5916175" y="152400"/>
            <a:ext cx="0" cy="2354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9D0EA9-8D2F-44AF-BC10-40714A7856D8}"/>
              </a:ext>
            </a:extLst>
          </p:cNvPr>
          <p:cNvCxnSpPr>
            <a:cxnSpLocks/>
          </p:cNvCxnSpPr>
          <p:nvPr/>
        </p:nvCxnSpPr>
        <p:spPr>
          <a:xfrm>
            <a:off x="5992985" y="152400"/>
            <a:ext cx="0" cy="2354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1086E3-87C1-460D-9BE0-2A4D9EDA388D}"/>
              </a:ext>
            </a:extLst>
          </p:cNvPr>
          <p:cNvCxnSpPr>
            <a:cxnSpLocks/>
          </p:cNvCxnSpPr>
          <p:nvPr/>
        </p:nvCxnSpPr>
        <p:spPr>
          <a:xfrm>
            <a:off x="8834955" y="152400"/>
            <a:ext cx="0" cy="2354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E0D4F-8162-41BC-A29F-A4ECF223794A}"/>
              </a:ext>
            </a:extLst>
          </p:cNvPr>
          <p:cNvCxnSpPr>
            <a:cxnSpLocks/>
          </p:cNvCxnSpPr>
          <p:nvPr/>
        </p:nvCxnSpPr>
        <p:spPr>
          <a:xfrm>
            <a:off x="8911765" y="152400"/>
            <a:ext cx="0" cy="2354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9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Numerical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6724"/>
                <a:ext cx="8229600" cy="487743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</a:rPr>
                  <a:t>Problem: </a:t>
                </a:r>
                <a:r>
                  <a:rPr lang="en-US" dirty="0"/>
                  <a:t>Least Square Regression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8000"/>
                    </a:solidFill>
                  </a:rPr>
                  <a:t>Idea: Reduce-Dimension &amp; Solve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is a dimension-reducing matrix</a:t>
                </a:r>
              </a:p>
              <a:p>
                <a:pPr lvl="1"/>
                <a:r>
                  <a:rPr lang="en-US" dirty="0"/>
                  <a:t>New problem size: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Hope: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Dimension reduction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satisfies:</a:t>
                </a:r>
              </a:p>
              <a:p>
                <a:pPr marL="594360" lvl="2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Ω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6724"/>
                <a:ext cx="8229600" cy="4877435"/>
              </a:xfrm>
              <a:blipFill>
                <a:blip r:embed="rId2"/>
                <a:stretch>
                  <a:fillRect l="-617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E6B468-6F1A-4DEB-AF3A-9DFFBD91B91F}"/>
                  </a:ext>
                </a:extLst>
              </p:cNvPr>
              <p:cNvSpPr/>
              <p:nvPr/>
            </p:nvSpPr>
            <p:spPr>
              <a:xfrm>
                <a:off x="6173950" y="450819"/>
                <a:ext cx="960125" cy="18434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E6B468-6F1A-4DEB-AF3A-9DFFBD91B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50" y="450819"/>
                <a:ext cx="960125" cy="1843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8A425B-62D9-4142-82E6-FC15CD366A43}"/>
                  </a:ext>
                </a:extLst>
              </p:cNvPr>
              <p:cNvSpPr/>
              <p:nvPr/>
            </p:nvSpPr>
            <p:spPr>
              <a:xfrm>
                <a:off x="8372875" y="465880"/>
                <a:ext cx="270055" cy="184344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8A425B-62D9-4142-82E6-FC15CD36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875" y="465880"/>
                <a:ext cx="270055" cy="1843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43DCEA-9A0B-4861-BE58-AF7C4F2F4B45}"/>
                  </a:ext>
                </a:extLst>
              </p:cNvPr>
              <p:cNvSpPr txBox="1"/>
              <p:nvPr/>
            </p:nvSpPr>
            <p:spPr>
              <a:xfrm>
                <a:off x="7529185" y="1121471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43DCEA-9A0B-4861-BE58-AF7C4F2F4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185" y="1121471"/>
                <a:ext cx="551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43A85F-63AD-4D8C-9692-98A71D9A50C8}"/>
                  </a:ext>
                </a:extLst>
              </p:cNvPr>
              <p:cNvSpPr/>
              <p:nvPr/>
            </p:nvSpPr>
            <p:spPr>
              <a:xfrm>
                <a:off x="6377035" y="3514521"/>
                <a:ext cx="960125" cy="105156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43A85F-63AD-4D8C-9692-98A71D9A5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035" y="3514521"/>
                <a:ext cx="960125" cy="1051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4FB9BF-7FCE-4FC8-8FF1-5A15B43195F6}"/>
                  </a:ext>
                </a:extLst>
              </p:cNvPr>
              <p:cNvSpPr/>
              <p:nvPr/>
            </p:nvSpPr>
            <p:spPr>
              <a:xfrm>
                <a:off x="7413970" y="3520437"/>
                <a:ext cx="270055" cy="105156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4FB9BF-7FCE-4FC8-8FF1-5A15B4319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970" y="3520437"/>
                <a:ext cx="270055" cy="1051568"/>
              </a:xfrm>
              <a:prstGeom prst="rect">
                <a:avLst/>
              </a:prstGeom>
              <a:blipFill>
                <a:blip r:embed="rId7"/>
                <a:stretch>
                  <a:fillRect l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C7FDEF-5137-489F-9D45-4FA4E4608651}"/>
                  </a:ext>
                </a:extLst>
              </p:cNvPr>
              <p:cNvSpPr/>
              <p:nvPr/>
            </p:nvSpPr>
            <p:spPr>
              <a:xfrm>
                <a:off x="8104040" y="3529582"/>
                <a:ext cx="270055" cy="105156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C7FDEF-5137-489F-9D45-4FA4E4608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040" y="3529582"/>
                <a:ext cx="270055" cy="1051568"/>
              </a:xfrm>
              <a:prstGeom prst="rect">
                <a:avLst/>
              </a:prstGeom>
              <a:blipFill>
                <a:blip r:embed="rId8"/>
                <a:stretch>
                  <a:fillRect l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E89643-7EB7-47DB-B254-72BA0CA86B35}"/>
                  </a:ext>
                </a:extLst>
              </p:cNvPr>
              <p:cNvSpPr txBox="1"/>
              <p:nvPr/>
            </p:nvSpPr>
            <p:spPr>
              <a:xfrm>
                <a:off x="7596632" y="3793756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E89643-7EB7-47DB-B254-72BA0CA86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632" y="3793756"/>
                <a:ext cx="551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54B5C44-3D29-4B5B-864B-E3D4D91FA6A9}"/>
                  </a:ext>
                </a:extLst>
              </p:cNvPr>
              <p:cNvSpPr/>
              <p:nvPr/>
            </p:nvSpPr>
            <p:spPr>
              <a:xfrm>
                <a:off x="7230914" y="439870"/>
                <a:ext cx="270055" cy="105156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54B5C44-3D29-4B5B-864B-E3D4D91FA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914" y="439870"/>
                <a:ext cx="270055" cy="1051568"/>
              </a:xfrm>
              <a:prstGeom prst="rect">
                <a:avLst/>
              </a:prstGeom>
              <a:blipFill>
                <a:blip r:embed="rId10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51FEBF-41EE-4DE6-8267-4FBC2F9FDC55}"/>
                  </a:ext>
                </a:extLst>
              </p:cNvPr>
              <p:cNvSpPr txBox="1"/>
              <p:nvPr/>
            </p:nvSpPr>
            <p:spPr>
              <a:xfrm>
                <a:off x="5570530" y="1121471"/>
                <a:ext cx="4817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51FEBF-41EE-4DE6-8267-4FBC2F9FD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530" y="1121471"/>
                <a:ext cx="48179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>
            <a:extLst>
              <a:ext uri="{FF2B5EF4-FFF2-40B4-BE49-F238E27FC236}">
                <a16:creationId xmlns:a16="http://schemas.microsoft.com/office/drawing/2014/main" id="{B8861A95-0617-4C71-BB40-B3884CD1603E}"/>
              </a:ext>
            </a:extLst>
          </p:cNvPr>
          <p:cNvSpPr/>
          <p:nvPr/>
        </p:nvSpPr>
        <p:spPr>
          <a:xfrm rot="10800000">
            <a:off x="5990749" y="130886"/>
            <a:ext cx="177735" cy="2483303"/>
          </a:xfrm>
          <a:prstGeom prst="arc">
            <a:avLst>
              <a:gd name="adj1" fmla="val 16200000"/>
              <a:gd name="adj2" fmla="val 5405312"/>
            </a:avLst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371A07C-539A-497E-8542-10BA0E524165}"/>
              </a:ext>
            </a:extLst>
          </p:cNvPr>
          <p:cNvSpPr/>
          <p:nvPr/>
        </p:nvSpPr>
        <p:spPr>
          <a:xfrm>
            <a:off x="7440615" y="141429"/>
            <a:ext cx="177735" cy="2483303"/>
          </a:xfrm>
          <a:prstGeom prst="arc">
            <a:avLst>
              <a:gd name="adj1" fmla="val 16200000"/>
              <a:gd name="adj2" fmla="val 5405312"/>
            </a:avLst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B4FB12-8F7F-4DBE-8BB1-940B9E83FA90}"/>
                  </a:ext>
                </a:extLst>
              </p:cNvPr>
              <p:cNvSpPr txBox="1"/>
              <p:nvPr/>
            </p:nvSpPr>
            <p:spPr>
              <a:xfrm>
                <a:off x="7852708" y="1121471"/>
                <a:ext cx="4817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B4FB12-8F7F-4DBE-8BB1-940B9E83F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708" y="1121471"/>
                <a:ext cx="48179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>
            <a:extLst>
              <a:ext uri="{FF2B5EF4-FFF2-40B4-BE49-F238E27FC236}">
                <a16:creationId xmlns:a16="http://schemas.microsoft.com/office/drawing/2014/main" id="{486A2455-B3FE-465A-AD4D-9EBA5C70D945}"/>
              </a:ext>
            </a:extLst>
          </p:cNvPr>
          <p:cNvSpPr/>
          <p:nvPr/>
        </p:nvSpPr>
        <p:spPr>
          <a:xfrm rot="10800000">
            <a:off x="8272927" y="130886"/>
            <a:ext cx="177735" cy="2483303"/>
          </a:xfrm>
          <a:prstGeom prst="arc">
            <a:avLst>
              <a:gd name="adj1" fmla="val 16200000"/>
              <a:gd name="adj2" fmla="val 5405312"/>
            </a:avLst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38784A0-3B33-440F-A55D-6845A1654ADB}"/>
              </a:ext>
            </a:extLst>
          </p:cNvPr>
          <p:cNvSpPr/>
          <p:nvPr/>
        </p:nvSpPr>
        <p:spPr>
          <a:xfrm>
            <a:off x="8603398" y="126170"/>
            <a:ext cx="177735" cy="2483303"/>
          </a:xfrm>
          <a:prstGeom prst="arc">
            <a:avLst>
              <a:gd name="adj1" fmla="val 16200000"/>
              <a:gd name="adj2" fmla="val 5405312"/>
            </a:avLst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with Corners Rounded 9">
                <a:extLst>
                  <a:ext uri="{FF2B5EF4-FFF2-40B4-BE49-F238E27FC236}">
                    <a16:creationId xmlns:a16="http://schemas.microsoft.com/office/drawing/2014/main" id="{6E761F0C-A3F7-9946-9DD1-4696471D778D}"/>
                  </a:ext>
                </a:extLst>
              </p:cNvPr>
              <p:cNvSpPr/>
              <p:nvPr/>
            </p:nvSpPr>
            <p:spPr>
              <a:xfrm>
                <a:off x="457200" y="5417646"/>
                <a:ext cx="8372291" cy="1171526"/>
              </a:xfrm>
              <a:prstGeom prst="wedgeRoundRectCallout">
                <a:avLst>
                  <a:gd name="adj1" fmla="val 27186"/>
                  <a:gd name="adj2" fmla="val -90051"/>
                  <a:gd name="adj3" fmla="val 16667"/>
                </a:avLst>
              </a:prstGeom>
              <a:solidFill>
                <a:srgbClr val="FFE6E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Not good enough!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There’s an infinite number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’s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Can happen that one of them has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m:rPr>
                        <m:lit/>
                      </m:rP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lit/>
                      </m:rP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Speech Bubble: Rectangle with Corners Rounded 9">
                <a:extLst>
                  <a:ext uri="{FF2B5EF4-FFF2-40B4-BE49-F238E27FC236}">
                    <a16:creationId xmlns:a16="http://schemas.microsoft.com/office/drawing/2014/main" id="{6E761F0C-A3F7-9946-9DD1-4696471D7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17646"/>
                <a:ext cx="8372291" cy="1171526"/>
              </a:xfrm>
              <a:prstGeom prst="wedgeRoundRectCallout">
                <a:avLst>
                  <a:gd name="adj1" fmla="val 27186"/>
                  <a:gd name="adj2" fmla="val -90051"/>
                  <a:gd name="adj3" fmla="val 16667"/>
                </a:avLst>
              </a:prstGeom>
              <a:blipFill>
                <a:blip r:embed="rId13"/>
                <a:stretch>
                  <a:fillRect b="-6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6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 animBg="1"/>
      <p:bldP spid="10" grpId="0" animBg="1"/>
      <p:bldP spid="12" grpId="0"/>
      <p:bldP spid="13" grpId="0" animBg="1"/>
      <p:bldP spid="14" grpId="0"/>
      <p:bldP spid="16" grpId="0" animBg="1"/>
      <p:bldP spid="17" grpId="0" animBg="1"/>
      <p:bldP spid="18" grpId="0"/>
      <p:bldP spid="19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NDONI@XFJ4JHMFUVWXY5K9" val="2986"/>
  <p:tag name="DEFAULTFONTSIZE" val="10"/>
  <p:tag name="DEFAULTWIDTH" val="482"/>
  <p:tag name="DEFAULTHEIGHT" val="3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61417</TotalTime>
  <Words>1654</Words>
  <Application>Microsoft Macintosh PowerPoint</Application>
  <PresentationFormat>On-screen Show (4:3)</PresentationFormat>
  <Paragraphs>334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Wingdings 3</vt:lpstr>
      <vt:lpstr>Gill Sans MT</vt:lpstr>
      <vt:lpstr>Cambria Math</vt:lpstr>
      <vt:lpstr>Arial Black</vt:lpstr>
      <vt:lpstr>Arial</vt:lpstr>
      <vt:lpstr>Wingdings</vt:lpstr>
      <vt:lpstr>Segoe</vt:lpstr>
      <vt:lpstr>Bookman Old Style</vt:lpstr>
      <vt:lpstr>Symbol</vt:lpstr>
      <vt:lpstr>Aharoni</vt:lpstr>
      <vt:lpstr>triangle-theme</vt:lpstr>
      <vt:lpstr>Algorithmic Applications  of High-Dimensional Geometry (1)</vt:lpstr>
      <vt:lpstr>PowerPoint Presentation</vt:lpstr>
      <vt:lpstr>Algorithm Design</vt:lpstr>
      <vt:lpstr>Algorithm Design</vt:lpstr>
      <vt:lpstr>Methodology ?</vt:lpstr>
      <vt:lpstr>Plan</vt:lpstr>
      <vt:lpstr>Dimension Reduction:  Johnson-Lindenstrauss Lemma [JL84]</vt:lpstr>
      <vt:lpstr>Numerical Linear Algebra</vt:lpstr>
      <vt:lpstr>Numerical Linear Algebra</vt:lpstr>
      <vt:lpstr>NLA: Reduce-Dimension &amp; Solve</vt:lpstr>
      <vt:lpstr>Structured Dimension Reduction</vt:lpstr>
      <vt:lpstr>Fast JL Transform</vt:lpstr>
      <vt:lpstr>Fast JLT: sparse projection</vt:lpstr>
      <vt:lpstr>FJLT: construction</vt:lpstr>
      <vt:lpstr>Beyond ℓ_2  : other norms/distances?</vt:lpstr>
      <vt:lpstr>Computational view</vt:lpstr>
      <vt:lpstr>Sketching for ℓ_1</vt:lpstr>
      <vt:lpstr>Sketching for ℓ_1 [Indyk’00]</vt:lpstr>
      <vt:lpstr>Estimator for ℓ_1</vt:lpstr>
      <vt:lpstr>Estimator for ℓ_1: high probability bnd</vt:lpstr>
      <vt:lpstr>ℓ_1 regression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 L1 non-embedability barrier:  Choose you host space wisely</dc:title>
  <dc:creator>Alexandr Andoni</dc:creator>
  <cp:lastModifiedBy>Microsoft Office User</cp:lastModifiedBy>
  <cp:revision>2498</cp:revision>
  <dcterms:created xsi:type="dcterms:W3CDTF">2008-03-04T22:47:46Z</dcterms:created>
  <dcterms:modified xsi:type="dcterms:W3CDTF">2020-01-14T18:43:19Z</dcterms:modified>
</cp:coreProperties>
</file>